
<file path=[Content_Types].xml><?xml version="1.0" encoding="utf-8"?>
<Types xmlns="http://schemas.openxmlformats.org/package/2006/content-types">
  <Default Extension="png" ContentType="image/png"/>
  <Default Extension="pdf" ContentType="application/pd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554" r:id="rId2"/>
    <p:sldId id="728" r:id="rId3"/>
    <p:sldId id="729" r:id="rId4"/>
    <p:sldId id="730" r:id="rId5"/>
    <p:sldId id="731" r:id="rId6"/>
    <p:sldId id="666" r:id="rId7"/>
    <p:sldId id="419" r:id="rId8"/>
    <p:sldId id="732" r:id="rId9"/>
    <p:sldId id="733" r:id="rId10"/>
    <p:sldId id="734" r:id="rId11"/>
    <p:sldId id="735" r:id="rId12"/>
    <p:sldId id="736" r:id="rId13"/>
    <p:sldId id="737" r:id="rId14"/>
    <p:sldId id="738" r:id="rId15"/>
    <p:sldId id="739" r:id="rId16"/>
    <p:sldId id="740" r:id="rId17"/>
    <p:sldId id="741" r:id="rId18"/>
    <p:sldId id="757" r:id="rId19"/>
    <p:sldId id="742" r:id="rId20"/>
    <p:sldId id="540" r:id="rId21"/>
    <p:sldId id="487" r:id="rId22"/>
    <p:sldId id="722" r:id="rId23"/>
    <p:sldId id="756" r:id="rId24"/>
    <p:sldId id="720" r:id="rId25"/>
    <p:sldId id="721" r:id="rId26"/>
    <p:sldId id="724" r:id="rId27"/>
    <p:sldId id="723" r:id="rId28"/>
    <p:sldId id="330" r:id="rId29"/>
    <p:sldId id="758" r:id="rId30"/>
    <p:sldId id="727" r:id="rId31"/>
    <p:sldId id="663" r:id="rId32"/>
    <p:sldId id="725" r:id="rId33"/>
    <p:sldId id="726" r:id="rId34"/>
    <p:sldId id="665" r:id="rId35"/>
    <p:sldId id="664" r:id="rId36"/>
    <p:sldId id="571" r:id="rId37"/>
    <p:sldId id="572" r:id="rId38"/>
    <p:sldId id="573" r:id="rId39"/>
    <p:sldId id="689" r:id="rId40"/>
    <p:sldId id="667" r:id="rId41"/>
    <p:sldId id="669" r:id="rId42"/>
    <p:sldId id="673" r:id="rId43"/>
    <p:sldId id="674" r:id="rId44"/>
    <p:sldId id="675" r:id="rId45"/>
    <p:sldId id="676" r:id="rId46"/>
    <p:sldId id="677" r:id="rId47"/>
    <p:sldId id="678" r:id="rId48"/>
    <p:sldId id="679" r:id="rId49"/>
    <p:sldId id="680" r:id="rId50"/>
    <p:sldId id="681" r:id="rId51"/>
    <p:sldId id="682" r:id="rId52"/>
    <p:sldId id="683" r:id="rId53"/>
    <p:sldId id="719" r:id="rId54"/>
    <p:sldId id="685" r:id="rId55"/>
    <p:sldId id="686" r:id="rId56"/>
    <p:sldId id="687" r:id="rId57"/>
    <p:sldId id="753" r:id="rId58"/>
    <p:sldId id="746" r:id="rId59"/>
    <p:sldId id="747" r:id="rId60"/>
    <p:sldId id="748" r:id="rId61"/>
    <p:sldId id="749" r:id="rId62"/>
    <p:sldId id="750" r:id="rId63"/>
    <p:sldId id="751" r:id="rId64"/>
    <p:sldId id="752" r:id="rId65"/>
    <p:sldId id="744" r:id="rId66"/>
    <p:sldId id="649" r:id="rId67"/>
    <p:sldId id="651" r:id="rId68"/>
    <p:sldId id="754" r:id="rId6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83" autoAdjust="0"/>
    <p:restoredTop sz="76803" autoAdjust="0"/>
  </p:normalViewPr>
  <p:slideViewPr>
    <p:cSldViewPr>
      <p:cViewPr varScale="1">
        <p:scale>
          <a:sx n="56" d="100"/>
          <a:sy n="56" d="100"/>
        </p:scale>
        <p:origin x="-68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scooper:doc:paper_svn:paper1:source:demographic.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a:lstStyle/>
          <a:p>
            <a:pPr>
              <a:defRPr/>
            </a:pPr>
            <a:r>
              <a:rPr lang="en-US"/>
              <a:t>Prior knowledge of biochemistry</a:t>
            </a:r>
          </a:p>
        </c:rich>
      </c:tx>
      <c:layout/>
      <c:overlay val="0"/>
    </c:title>
    <c:autoTitleDeleted val="0"/>
    <c:plotArea>
      <c:layout/>
      <c:pieChart>
        <c:varyColors val="1"/>
        <c:ser>
          <c:idx val="0"/>
          <c:order val="0"/>
          <c:cat>
            <c:strRef>
              <c:f>prof1!$D$2:$D$8</c:f>
              <c:strCache>
                <c:ptCount val="7"/>
                <c:pt idx="0">
                  <c:v>None</c:v>
                </c:pt>
                <c:pt idx="1">
                  <c:v>High school / Basic</c:v>
                </c:pt>
                <c:pt idx="2">
                  <c:v>One undergraduate course</c:v>
                </c:pt>
                <c:pt idx="3">
                  <c:v>Majored in biology or similar</c:v>
                </c:pt>
                <c:pt idx="4">
                  <c:v>PhD in chemistry or organic chemistry</c:v>
                </c:pt>
                <c:pt idx="5">
                  <c:v>PhD in biochemistry 30 years ago</c:v>
                </c:pt>
                <c:pt idx="6">
                  <c:v>Professionally involved</c:v>
                </c:pt>
              </c:strCache>
            </c:strRef>
          </c:cat>
          <c:val>
            <c:numRef>
              <c:f>prof1!$B$2:$B$8</c:f>
              <c:numCache>
                <c:formatCode>General</c:formatCode>
                <c:ptCount val="7"/>
                <c:pt idx="0">
                  <c:v>18</c:v>
                </c:pt>
                <c:pt idx="1">
                  <c:v>8</c:v>
                </c:pt>
                <c:pt idx="2">
                  <c:v>4</c:v>
                </c:pt>
                <c:pt idx="3">
                  <c:v>5</c:v>
                </c:pt>
                <c:pt idx="4">
                  <c:v>2</c:v>
                </c:pt>
                <c:pt idx="5">
                  <c:v>1</c:v>
                </c:pt>
                <c:pt idx="6">
                  <c:v>2</c:v>
                </c:pt>
              </c:numCache>
            </c:numRef>
          </c:val>
        </c:ser>
        <c:dLbls>
          <c:showLegendKey val="0"/>
          <c:showVal val="0"/>
          <c:showCatName val="0"/>
          <c:showSerName val="0"/>
          <c:showPercent val="0"/>
          <c:showBubbleSize val="0"/>
          <c:showLeaderLines val="1"/>
        </c:dLbls>
        <c:firstSliceAng val="0"/>
      </c:pieChart>
    </c:plotArea>
    <c:legend>
      <c:legendPos val="r"/>
      <c:layout/>
      <c:overlay val="0"/>
    </c:legend>
    <c:plotVisOnly val="1"/>
    <c:dispBlanksAs val="gap"/>
    <c:showDLblsOverMax val="0"/>
  </c:chart>
  <c:txPr>
    <a:bodyPr/>
    <a:lstStyle/>
    <a:p>
      <a:pPr>
        <a:defRPr sz="1200">
          <a:latin typeface="Arial"/>
          <a:cs typeface="Arial"/>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layout>
        <c:manualLayout>
          <c:xMode val="edge"/>
          <c:yMode val="edge"/>
          <c:x val="0.412321194225722"/>
          <c:y val="3.2258064516128997E-2"/>
        </c:manualLayout>
      </c:layout>
      <c:overlay val="0"/>
    </c:title>
    <c:autoTitleDeleted val="0"/>
    <c:plotArea>
      <c:layout/>
      <c:lineChart>
        <c:grouping val="standard"/>
        <c:varyColors val="0"/>
        <c:ser>
          <c:idx val="0"/>
          <c:order val="0"/>
          <c:tx>
            <c:strRef>
              <c:f>Sheet1!$B$1</c:f>
              <c:strCache>
                <c:ptCount val="1"/>
                <c:pt idx="0">
                  <c:v>Test Score</c:v>
                </c:pt>
              </c:strCache>
            </c:strRef>
          </c:tx>
          <c:spPr>
            <a:ln w="76200" cmpd="sng"/>
          </c:spPr>
          <c:marker>
            <c:symbol val="none"/>
          </c:marker>
          <c:cat>
            <c:strRef>
              <c:f>Sheet1!$A$2:$A$5</c:f>
              <c:strCache>
                <c:ptCount val="4"/>
                <c:pt idx="0">
                  <c:v>LP1</c:v>
                </c:pt>
                <c:pt idx="1">
                  <c:v>LP2</c:v>
                </c:pt>
                <c:pt idx="2">
                  <c:v>LP3</c:v>
                </c:pt>
                <c:pt idx="3">
                  <c:v>Post Test</c:v>
                </c:pt>
              </c:strCache>
            </c:strRef>
          </c:cat>
          <c:val>
            <c:numRef>
              <c:f>Sheet1!$B$2:$B$5</c:f>
              <c:numCache>
                <c:formatCode>General</c:formatCode>
                <c:ptCount val="4"/>
                <c:pt idx="0">
                  <c:v>9.82</c:v>
                </c:pt>
                <c:pt idx="1">
                  <c:v>10.199999999999999</c:v>
                </c:pt>
                <c:pt idx="2">
                  <c:v>10.82</c:v>
                </c:pt>
                <c:pt idx="3">
                  <c:v>11.16</c:v>
                </c:pt>
              </c:numCache>
            </c:numRef>
          </c:val>
          <c:smooth val="0"/>
        </c:ser>
        <c:dLbls>
          <c:showLegendKey val="0"/>
          <c:showVal val="0"/>
          <c:showCatName val="0"/>
          <c:showSerName val="0"/>
          <c:showPercent val="0"/>
          <c:showBubbleSize val="0"/>
        </c:dLbls>
        <c:marker val="1"/>
        <c:smooth val="0"/>
        <c:axId val="236944384"/>
        <c:axId val="236950272"/>
      </c:lineChart>
      <c:catAx>
        <c:axId val="236944384"/>
        <c:scaling>
          <c:orientation val="minMax"/>
        </c:scaling>
        <c:delete val="0"/>
        <c:axPos val="b"/>
        <c:majorTickMark val="out"/>
        <c:minorTickMark val="none"/>
        <c:tickLblPos val="nextTo"/>
        <c:crossAx val="236950272"/>
        <c:crosses val="autoZero"/>
        <c:auto val="1"/>
        <c:lblAlgn val="ctr"/>
        <c:lblOffset val="100"/>
        <c:noMultiLvlLbl val="0"/>
      </c:catAx>
      <c:valAx>
        <c:axId val="236950272"/>
        <c:scaling>
          <c:orientation val="minMax"/>
        </c:scaling>
        <c:delete val="0"/>
        <c:axPos val="l"/>
        <c:majorGridlines/>
        <c:numFmt formatCode="General" sourceLinked="1"/>
        <c:majorTickMark val="out"/>
        <c:minorTickMark val="none"/>
        <c:tickLblPos val="nextTo"/>
        <c:crossAx val="23694438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E1CB06-209B-4CC3-B79D-FA17D8C7BD45}" type="doc">
      <dgm:prSet loTypeId="urn:microsoft.com/office/officeart/2005/8/layout/hProcess9" loCatId="process" qsTypeId="urn:microsoft.com/office/officeart/2005/8/quickstyle/simple1" qsCatId="simple" csTypeId="urn:microsoft.com/office/officeart/2005/8/colors/accent1_2" csCatId="accent1" phldr="1"/>
      <dgm:spPr/>
    </dgm:pt>
    <dgm:pt modelId="{2BC9F5B7-48D3-4A06-8D43-E63B890272E5}">
      <dgm:prSet phldrT="[Text]"/>
      <dgm:spPr/>
      <dgm:t>
        <a:bodyPr/>
        <a:lstStyle/>
        <a:p>
          <a:r>
            <a:rPr lang="en-US" dirty="0" smtClean="0"/>
            <a:t>Knowledge,</a:t>
          </a:r>
          <a:br>
            <a:rPr lang="en-US" dirty="0" smtClean="0"/>
          </a:br>
          <a:r>
            <a:rPr lang="en-US" dirty="0" smtClean="0"/>
            <a:t>Expert</a:t>
          </a:r>
          <a:br>
            <a:rPr lang="en-US" dirty="0" smtClean="0"/>
          </a:br>
          <a:r>
            <a:rPr lang="en-US" dirty="0" smtClean="0"/>
            <a:t>Principles</a:t>
          </a:r>
          <a:endParaRPr lang="en-US" dirty="0"/>
        </a:p>
      </dgm:t>
    </dgm:pt>
    <dgm:pt modelId="{D3FC7041-B42E-4D4B-ACF3-C33B3DCA5ACE}" type="parTrans" cxnId="{BC7184E5-904E-4825-B89A-EE8A9BB01DEE}">
      <dgm:prSet/>
      <dgm:spPr/>
      <dgm:t>
        <a:bodyPr/>
        <a:lstStyle/>
        <a:p>
          <a:endParaRPr lang="en-US"/>
        </a:p>
      </dgm:t>
    </dgm:pt>
    <dgm:pt modelId="{1379A2FF-CDC2-4634-867B-B1246EC184F9}" type="sibTrans" cxnId="{BC7184E5-904E-4825-B89A-EE8A9BB01DEE}">
      <dgm:prSet/>
      <dgm:spPr/>
      <dgm:t>
        <a:bodyPr/>
        <a:lstStyle/>
        <a:p>
          <a:endParaRPr lang="en-US"/>
        </a:p>
      </dgm:t>
    </dgm:pt>
    <dgm:pt modelId="{CD27FEC2-5A2E-4630-BDC4-9B5BB12FFE3F}">
      <dgm:prSet phldrT="[Text]"/>
      <dgm:spPr/>
      <dgm:t>
        <a:bodyPr/>
        <a:lstStyle/>
        <a:p>
          <a:r>
            <a:rPr lang="en-US" dirty="0" smtClean="0"/>
            <a:t>Novice or</a:t>
          </a:r>
          <a:br>
            <a:rPr lang="en-US" dirty="0" smtClean="0"/>
          </a:br>
          <a:r>
            <a:rPr lang="en-US" dirty="0" smtClean="0"/>
            <a:t>Student Tools</a:t>
          </a:r>
          <a:endParaRPr lang="en-US" dirty="0"/>
        </a:p>
      </dgm:t>
    </dgm:pt>
    <dgm:pt modelId="{05DB787B-FA65-4D09-BAC6-A54B7F533810}" type="parTrans" cxnId="{927CDF91-759A-42B7-9EAB-B3581A4D00CA}">
      <dgm:prSet/>
      <dgm:spPr/>
      <dgm:t>
        <a:bodyPr/>
        <a:lstStyle/>
        <a:p>
          <a:endParaRPr lang="en-US"/>
        </a:p>
      </dgm:t>
    </dgm:pt>
    <dgm:pt modelId="{25A4CA6F-3343-49B7-9C6D-2A8CA3CC37EB}" type="sibTrans" cxnId="{927CDF91-759A-42B7-9EAB-B3581A4D00CA}">
      <dgm:prSet/>
      <dgm:spPr/>
      <dgm:t>
        <a:bodyPr/>
        <a:lstStyle/>
        <a:p>
          <a:endParaRPr lang="en-US"/>
        </a:p>
      </dgm:t>
    </dgm:pt>
    <dgm:pt modelId="{36930CC0-71F8-4409-B8CF-C180FB3FD1BC}">
      <dgm:prSet phldrT="[Text]"/>
      <dgm:spPr/>
      <dgm:t>
        <a:bodyPr/>
        <a:lstStyle/>
        <a:p>
          <a:r>
            <a:rPr lang="en-US" dirty="0" smtClean="0"/>
            <a:t>Outcomes</a:t>
          </a:r>
          <a:endParaRPr lang="en-US" dirty="0"/>
        </a:p>
      </dgm:t>
    </dgm:pt>
    <dgm:pt modelId="{DD4E8274-1E7F-460D-9F39-A9AA4F906D89}" type="parTrans" cxnId="{5F29A0B5-4529-4B22-8F69-1ACA4F25F72B}">
      <dgm:prSet/>
      <dgm:spPr/>
      <dgm:t>
        <a:bodyPr/>
        <a:lstStyle/>
        <a:p>
          <a:endParaRPr lang="en-US"/>
        </a:p>
      </dgm:t>
    </dgm:pt>
    <dgm:pt modelId="{D65554F1-8DE2-442F-AB7C-F2600D8AF683}" type="sibTrans" cxnId="{5F29A0B5-4529-4B22-8F69-1ACA4F25F72B}">
      <dgm:prSet/>
      <dgm:spPr/>
      <dgm:t>
        <a:bodyPr/>
        <a:lstStyle/>
        <a:p>
          <a:endParaRPr lang="en-US"/>
        </a:p>
      </dgm:t>
    </dgm:pt>
    <dgm:pt modelId="{991C908E-8E25-4580-B3C6-EFB6610643D6}">
      <dgm:prSet phldrT="[Text]"/>
      <dgm:spPr/>
      <dgm:t>
        <a:bodyPr/>
        <a:lstStyle/>
        <a:p>
          <a:r>
            <a:rPr lang="en-US" dirty="0" smtClean="0"/>
            <a:t>People</a:t>
          </a:r>
          <a:endParaRPr lang="en-US" dirty="0"/>
        </a:p>
      </dgm:t>
    </dgm:pt>
    <dgm:pt modelId="{651C9325-01AF-41A5-B3CF-14CE3EF1573B}" type="parTrans" cxnId="{C1C90613-26B1-404D-9D65-A68365746BC7}">
      <dgm:prSet/>
      <dgm:spPr/>
      <dgm:t>
        <a:bodyPr/>
        <a:lstStyle/>
        <a:p>
          <a:endParaRPr lang="en-US"/>
        </a:p>
      </dgm:t>
    </dgm:pt>
    <dgm:pt modelId="{E00353CD-77FF-4DF8-B7D5-A972413FF1DD}" type="sibTrans" cxnId="{C1C90613-26B1-404D-9D65-A68365746BC7}">
      <dgm:prSet/>
      <dgm:spPr/>
      <dgm:t>
        <a:bodyPr/>
        <a:lstStyle/>
        <a:p>
          <a:endParaRPr lang="en-US"/>
        </a:p>
      </dgm:t>
    </dgm:pt>
    <dgm:pt modelId="{0D545D5B-D636-47A5-9F83-D86A21710878}" type="pres">
      <dgm:prSet presAssocID="{59E1CB06-209B-4CC3-B79D-FA17D8C7BD45}" presName="CompostProcess" presStyleCnt="0">
        <dgm:presLayoutVars>
          <dgm:dir/>
          <dgm:resizeHandles val="exact"/>
        </dgm:presLayoutVars>
      </dgm:prSet>
      <dgm:spPr/>
    </dgm:pt>
    <dgm:pt modelId="{57CCBCD5-8491-4DA2-A3BD-EC1EE99B6D10}" type="pres">
      <dgm:prSet presAssocID="{59E1CB06-209B-4CC3-B79D-FA17D8C7BD45}" presName="arrow" presStyleLbl="bgShp" presStyleIdx="0" presStyleCnt="1"/>
      <dgm:spPr/>
    </dgm:pt>
    <dgm:pt modelId="{37339EFE-40FD-4A6B-922B-98BD9DCD038A}" type="pres">
      <dgm:prSet presAssocID="{59E1CB06-209B-4CC3-B79D-FA17D8C7BD45}" presName="linearProcess" presStyleCnt="0"/>
      <dgm:spPr/>
    </dgm:pt>
    <dgm:pt modelId="{F5C66EE7-9176-49F1-9D5C-64B1580CC055}" type="pres">
      <dgm:prSet presAssocID="{2BC9F5B7-48D3-4A06-8D43-E63B890272E5}" presName="textNode" presStyleLbl="node1" presStyleIdx="0" presStyleCnt="4">
        <dgm:presLayoutVars>
          <dgm:bulletEnabled val="1"/>
        </dgm:presLayoutVars>
      </dgm:prSet>
      <dgm:spPr/>
      <dgm:t>
        <a:bodyPr/>
        <a:lstStyle/>
        <a:p>
          <a:endParaRPr lang="en-US"/>
        </a:p>
      </dgm:t>
    </dgm:pt>
    <dgm:pt modelId="{E5F2E18C-60FF-42CF-9E65-91D5E7FE856B}" type="pres">
      <dgm:prSet presAssocID="{1379A2FF-CDC2-4634-867B-B1246EC184F9}" presName="sibTrans" presStyleCnt="0"/>
      <dgm:spPr/>
    </dgm:pt>
    <dgm:pt modelId="{1357EB45-DF7D-4CF4-98C4-1CB3114F30CB}" type="pres">
      <dgm:prSet presAssocID="{CD27FEC2-5A2E-4630-BDC4-9B5BB12FFE3F}" presName="textNode" presStyleLbl="node1" presStyleIdx="1" presStyleCnt="4">
        <dgm:presLayoutVars>
          <dgm:bulletEnabled val="1"/>
        </dgm:presLayoutVars>
      </dgm:prSet>
      <dgm:spPr/>
      <dgm:t>
        <a:bodyPr/>
        <a:lstStyle/>
        <a:p>
          <a:endParaRPr lang="en-US"/>
        </a:p>
      </dgm:t>
    </dgm:pt>
    <dgm:pt modelId="{DFF5AE92-D78F-47CD-BEE2-F14D75AA5CC3}" type="pres">
      <dgm:prSet presAssocID="{25A4CA6F-3343-49B7-9C6D-2A8CA3CC37EB}" presName="sibTrans" presStyleCnt="0"/>
      <dgm:spPr/>
    </dgm:pt>
    <dgm:pt modelId="{549EA7BD-4BBD-46C8-A18B-50296F256F5A}" type="pres">
      <dgm:prSet presAssocID="{991C908E-8E25-4580-B3C6-EFB6610643D6}" presName="textNode" presStyleLbl="node1" presStyleIdx="2" presStyleCnt="4">
        <dgm:presLayoutVars>
          <dgm:bulletEnabled val="1"/>
        </dgm:presLayoutVars>
      </dgm:prSet>
      <dgm:spPr/>
      <dgm:t>
        <a:bodyPr/>
        <a:lstStyle/>
        <a:p>
          <a:endParaRPr lang="en-US"/>
        </a:p>
      </dgm:t>
    </dgm:pt>
    <dgm:pt modelId="{A8D7E21E-AAD3-41D7-B7D7-9A717C8CBC70}" type="pres">
      <dgm:prSet presAssocID="{E00353CD-77FF-4DF8-B7D5-A972413FF1DD}" presName="sibTrans" presStyleCnt="0"/>
      <dgm:spPr/>
    </dgm:pt>
    <dgm:pt modelId="{EE28D000-9F31-495D-98FE-3294F533502D}" type="pres">
      <dgm:prSet presAssocID="{36930CC0-71F8-4409-B8CF-C180FB3FD1BC}" presName="textNode" presStyleLbl="node1" presStyleIdx="3" presStyleCnt="4">
        <dgm:presLayoutVars>
          <dgm:bulletEnabled val="1"/>
        </dgm:presLayoutVars>
      </dgm:prSet>
      <dgm:spPr/>
      <dgm:t>
        <a:bodyPr/>
        <a:lstStyle/>
        <a:p>
          <a:endParaRPr lang="en-US"/>
        </a:p>
      </dgm:t>
    </dgm:pt>
  </dgm:ptLst>
  <dgm:cxnLst>
    <dgm:cxn modelId="{C1C90613-26B1-404D-9D65-A68365746BC7}" srcId="{59E1CB06-209B-4CC3-B79D-FA17D8C7BD45}" destId="{991C908E-8E25-4580-B3C6-EFB6610643D6}" srcOrd="2" destOrd="0" parTransId="{651C9325-01AF-41A5-B3CF-14CE3EF1573B}" sibTransId="{E00353CD-77FF-4DF8-B7D5-A972413FF1DD}"/>
    <dgm:cxn modelId="{927CDF91-759A-42B7-9EAB-B3581A4D00CA}" srcId="{59E1CB06-209B-4CC3-B79D-FA17D8C7BD45}" destId="{CD27FEC2-5A2E-4630-BDC4-9B5BB12FFE3F}" srcOrd="1" destOrd="0" parTransId="{05DB787B-FA65-4D09-BAC6-A54B7F533810}" sibTransId="{25A4CA6F-3343-49B7-9C6D-2A8CA3CC37EB}"/>
    <dgm:cxn modelId="{BC7184E5-904E-4825-B89A-EE8A9BB01DEE}" srcId="{59E1CB06-209B-4CC3-B79D-FA17D8C7BD45}" destId="{2BC9F5B7-48D3-4A06-8D43-E63B890272E5}" srcOrd="0" destOrd="0" parTransId="{D3FC7041-B42E-4D4B-ACF3-C33B3DCA5ACE}" sibTransId="{1379A2FF-CDC2-4634-867B-B1246EC184F9}"/>
    <dgm:cxn modelId="{1FF18BEB-DF62-4670-8693-36E43A0E09CC}" type="presOf" srcId="{36930CC0-71F8-4409-B8CF-C180FB3FD1BC}" destId="{EE28D000-9F31-495D-98FE-3294F533502D}" srcOrd="0" destOrd="0" presId="urn:microsoft.com/office/officeart/2005/8/layout/hProcess9"/>
    <dgm:cxn modelId="{5F29A0B5-4529-4B22-8F69-1ACA4F25F72B}" srcId="{59E1CB06-209B-4CC3-B79D-FA17D8C7BD45}" destId="{36930CC0-71F8-4409-B8CF-C180FB3FD1BC}" srcOrd="3" destOrd="0" parTransId="{DD4E8274-1E7F-460D-9F39-A9AA4F906D89}" sibTransId="{D65554F1-8DE2-442F-AB7C-F2600D8AF683}"/>
    <dgm:cxn modelId="{088500BA-90AE-4D38-8D60-C9A8C075FD7A}" type="presOf" srcId="{2BC9F5B7-48D3-4A06-8D43-E63B890272E5}" destId="{F5C66EE7-9176-49F1-9D5C-64B1580CC055}" srcOrd="0" destOrd="0" presId="urn:microsoft.com/office/officeart/2005/8/layout/hProcess9"/>
    <dgm:cxn modelId="{90223D84-D53A-429E-B612-61FE550F8A0D}" type="presOf" srcId="{59E1CB06-209B-4CC3-B79D-FA17D8C7BD45}" destId="{0D545D5B-D636-47A5-9F83-D86A21710878}" srcOrd="0" destOrd="0" presId="urn:microsoft.com/office/officeart/2005/8/layout/hProcess9"/>
    <dgm:cxn modelId="{EF99F5BB-57FD-44D3-8F3B-5258747560C1}" type="presOf" srcId="{CD27FEC2-5A2E-4630-BDC4-9B5BB12FFE3F}" destId="{1357EB45-DF7D-4CF4-98C4-1CB3114F30CB}" srcOrd="0" destOrd="0" presId="urn:microsoft.com/office/officeart/2005/8/layout/hProcess9"/>
    <dgm:cxn modelId="{15B71DA6-E429-4D01-85BF-7AE40837B702}" type="presOf" srcId="{991C908E-8E25-4580-B3C6-EFB6610643D6}" destId="{549EA7BD-4BBD-46C8-A18B-50296F256F5A}" srcOrd="0" destOrd="0" presId="urn:microsoft.com/office/officeart/2005/8/layout/hProcess9"/>
    <dgm:cxn modelId="{B8E1A137-38DD-4FA1-8463-4AF2B6764A61}" type="presParOf" srcId="{0D545D5B-D636-47A5-9F83-D86A21710878}" destId="{57CCBCD5-8491-4DA2-A3BD-EC1EE99B6D10}" srcOrd="0" destOrd="0" presId="urn:microsoft.com/office/officeart/2005/8/layout/hProcess9"/>
    <dgm:cxn modelId="{C103242F-B4B8-499F-8186-77C7E8448DD6}" type="presParOf" srcId="{0D545D5B-D636-47A5-9F83-D86A21710878}" destId="{37339EFE-40FD-4A6B-922B-98BD9DCD038A}" srcOrd="1" destOrd="0" presId="urn:microsoft.com/office/officeart/2005/8/layout/hProcess9"/>
    <dgm:cxn modelId="{DD20B5AD-6E92-4C77-B3B4-3D37F04516DE}" type="presParOf" srcId="{37339EFE-40FD-4A6B-922B-98BD9DCD038A}" destId="{F5C66EE7-9176-49F1-9D5C-64B1580CC055}" srcOrd="0" destOrd="0" presId="urn:microsoft.com/office/officeart/2005/8/layout/hProcess9"/>
    <dgm:cxn modelId="{68C4C9DC-6FE2-4FC3-B9ED-8AD97701EA1C}" type="presParOf" srcId="{37339EFE-40FD-4A6B-922B-98BD9DCD038A}" destId="{E5F2E18C-60FF-42CF-9E65-91D5E7FE856B}" srcOrd="1" destOrd="0" presId="urn:microsoft.com/office/officeart/2005/8/layout/hProcess9"/>
    <dgm:cxn modelId="{490F6AF6-6918-4336-AF43-664C951CF978}" type="presParOf" srcId="{37339EFE-40FD-4A6B-922B-98BD9DCD038A}" destId="{1357EB45-DF7D-4CF4-98C4-1CB3114F30CB}" srcOrd="2" destOrd="0" presId="urn:microsoft.com/office/officeart/2005/8/layout/hProcess9"/>
    <dgm:cxn modelId="{AD4C2BBC-8D7A-426F-B29B-933727408018}" type="presParOf" srcId="{37339EFE-40FD-4A6B-922B-98BD9DCD038A}" destId="{DFF5AE92-D78F-47CD-BEE2-F14D75AA5CC3}" srcOrd="3" destOrd="0" presId="urn:microsoft.com/office/officeart/2005/8/layout/hProcess9"/>
    <dgm:cxn modelId="{683D18FE-6A0D-408B-A5F5-7C98AC4BB9CC}" type="presParOf" srcId="{37339EFE-40FD-4A6B-922B-98BD9DCD038A}" destId="{549EA7BD-4BBD-46C8-A18B-50296F256F5A}" srcOrd="4" destOrd="0" presId="urn:microsoft.com/office/officeart/2005/8/layout/hProcess9"/>
    <dgm:cxn modelId="{FFF4515A-3E22-420F-ADD3-12A785D9C7BC}" type="presParOf" srcId="{37339EFE-40FD-4A6B-922B-98BD9DCD038A}" destId="{A8D7E21E-AAD3-41D7-B7D7-9A717C8CBC70}" srcOrd="5" destOrd="0" presId="urn:microsoft.com/office/officeart/2005/8/layout/hProcess9"/>
    <dgm:cxn modelId="{318FD270-47B2-4ED8-BB50-A9626DFA3C92}" type="presParOf" srcId="{37339EFE-40FD-4A6B-922B-98BD9DCD038A}" destId="{EE28D000-9F31-495D-98FE-3294F533502D}"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E1CB06-209B-4CC3-B79D-FA17D8C7BD45}" type="doc">
      <dgm:prSet loTypeId="urn:microsoft.com/office/officeart/2005/8/layout/hProcess9" loCatId="process" qsTypeId="urn:microsoft.com/office/officeart/2005/8/quickstyle/simple1" qsCatId="simple" csTypeId="urn:microsoft.com/office/officeart/2005/8/colors/accent1_2" csCatId="accent1" phldr="1"/>
      <dgm:spPr/>
    </dgm:pt>
    <dgm:pt modelId="{2BC9F5B7-48D3-4A06-8D43-E63B890272E5}">
      <dgm:prSet phldrT="[Text]"/>
      <dgm:spPr/>
      <dgm:t>
        <a:bodyPr/>
        <a:lstStyle/>
        <a:p>
          <a:r>
            <a:rPr lang="en-US" dirty="0" smtClean="0"/>
            <a:t>People</a:t>
          </a:r>
          <a:endParaRPr lang="en-US" dirty="0"/>
        </a:p>
      </dgm:t>
    </dgm:pt>
    <dgm:pt modelId="{D3FC7041-B42E-4D4B-ACF3-C33B3DCA5ACE}" type="parTrans" cxnId="{BC7184E5-904E-4825-B89A-EE8A9BB01DEE}">
      <dgm:prSet/>
      <dgm:spPr/>
      <dgm:t>
        <a:bodyPr/>
        <a:lstStyle/>
        <a:p>
          <a:endParaRPr lang="en-US"/>
        </a:p>
      </dgm:t>
    </dgm:pt>
    <dgm:pt modelId="{1379A2FF-CDC2-4634-867B-B1246EC184F9}" type="sibTrans" cxnId="{BC7184E5-904E-4825-B89A-EE8A9BB01DEE}">
      <dgm:prSet/>
      <dgm:spPr/>
      <dgm:t>
        <a:bodyPr/>
        <a:lstStyle/>
        <a:p>
          <a:endParaRPr lang="en-US"/>
        </a:p>
      </dgm:t>
    </dgm:pt>
    <dgm:pt modelId="{CD27FEC2-5A2E-4630-BDC4-9B5BB12FFE3F}">
      <dgm:prSet phldrT="[Text]">
        <dgm:style>
          <a:lnRef idx="3">
            <a:schemeClr val="lt1"/>
          </a:lnRef>
          <a:fillRef idx="1">
            <a:schemeClr val="accent5"/>
          </a:fillRef>
          <a:effectRef idx="1">
            <a:schemeClr val="accent5"/>
          </a:effectRef>
          <a:fontRef idx="minor">
            <a:schemeClr val="lt1"/>
          </a:fontRef>
        </dgm:style>
      </dgm:prSet>
      <dgm:spPr/>
      <dgm:t>
        <a:bodyPr/>
        <a:lstStyle/>
        <a:p>
          <a:r>
            <a:rPr lang="en-US" dirty="0" smtClean="0"/>
            <a:t>Incentive Structure</a:t>
          </a:r>
          <a:endParaRPr lang="en-US" dirty="0"/>
        </a:p>
      </dgm:t>
    </dgm:pt>
    <dgm:pt modelId="{05DB787B-FA65-4D09-BAC6-A54B7F533810}" type="parTrans" cxnId="{927CDF91-759A-42B7-9EAB-B3581A4D00CA}">
      <dgm:prSet/>
      <dgm:spPr/>
      <dgm:t>
        <a:bodyPr/>
        <a:lstStyle/>
        <a:p>
          <a:endParaRPr lang="en-US"/>
        </a:p>
      </dgm:t>
    </dgm:pt>
    <dgm:pt modelId="{25A4CA6F-3343-49B7-9C6D-2A8CA3CC37EB}" type="sibTrans" cxnId="{927CDF91-759A-42B7-9EAB-B3581A4D00CA}">
      <dgm:prSet/>
      <dgm:spPr/>
      <dgm:t>
        <a:bodyPr/>
        <a:lstStyle/>
        <a:p>
          <a:endParaRPr lang="en-US"/>
        </a:p>
      </dgm:t>
    </dgm:pt>
    <dgm:pt modelId="{36930CC0-71F8-4409-B8CF-C180FB3FD1BC}">
      <dgm:prSet phldrT="[Text]"/>
      <dgm:spPr/>
      <dgm:t>
        <a:bodyPr/>
        <a:lstStyle/>
        <a:p>
          <a:r>
            <a:rPr lang="en-US" dirty="0" smtClean="0"/>
            <a:t>Discoveries,</a:t>
          </a:r>
          <a:br>
            <a:rPr lang="en-US" dirty="0" smtClean="0"/>
          </a:br>
          <a:r>
            <a:rPr lang="en-US" dirty="0" smtClean="0"/>
            <a:t>Education</a:t>
          </a:r>
          <a:endParaRPr lang="en-US" dirty="0"/>
        </a:p>
      </dgm:t>
    </dgm:pt>
    <dgm:pt modelId="{DD4E8274-1E7F-460D-9F39-A9AA4F906D89}" type="parTrans" cxnId="{5F29A0B5-4529-4B22-8F69-1ACA4F25F72B}">
      <dgm:prSet/>
      <dgm:spPr/>
      <dgm:t>
        <a:bodyPr/>
        <a:lstStyle/>
        <a:p>
          <a:endParaRPr lang="en-US"/>
        </a:p>
      </dgm:t>
    </dgm:pt>
    <dgm:pt modelId="{D65554F1-8DE2-442F-AB7C-F2600D8AF683}" type="sibTrans" cxnId="{5F29A0B5-4529-4B22-8F69-1ACA4F25F72B}">
      <dgm:prSet/>
      <dgm:spPr/>
      <dgm:t>
        <a:bodyPr/>
        <a:lstStyle/>
        <a:p>
          <a:endParaRPr lang="en-US"/>
        </a:p>
      </dgm:t>
    </dgm:pt>
    <dgm:pt modelId="{991C908E-8E25-4580-B3C6-EFB6610643D6}">
      <dgm:prSet phldrT="[Text]"/>
      <dgm:spPr/>
      <dgm:t>
        <a:bodyPr/>
        <a:lstStyle/>
        <a:p>
          <a:r>
            <a:rPr lang="en-US" dirty="0" smtClean="0"/>
            <a:t>Expertise,</a:t>
          </a:r>
          <a:br>
            <a:rPr lang="en-US" dirty="0" smtClean="0"/>
          </a:br>
          <a:r>
            <a:rPr lang="en-US" dirty="0" smtClean="0"/>
            <a:t>Knowledge</a:t>
          </a:r>
          <a:endParaRPr lang="en-US" dirty="0"/>
        </a:p>
      </dgm:t>
    </dgm:pt>
    <dgm:pt modelId="{651C9325-01AF-41A5-B3CF-14CE3EF1573B}" type="parTrans" cxnId="{C1C90613-26B1-404D-9D65-A68365746BC7}">
      <dgm:prSet/>
      <dgm:spPr/>
      <dgm:t>
        <a:bodyPr/>
        <a:lstStyle/>
        <a:p>
          <a:endParaRPr lang="en-US"/>
        </a:p>
      </dgm:t>
    </dgm:pt>
    <dgm:pt modelId="{E00353CD-77FF-4DF8-B7D5-A972413FF1DD}" type="sibTrans" cxnId="{C1C90613-26B1-404D-9D65-A68365746BC7}">
      <dgm:prSet/>
      <dgm:spPr/>
      <dgm:t>
        <a:bodyPr/>
        <a:lstStyle/>
        <a:p>
          <a:endParaRPr lang="en-US"/>
        </a:p>
      </dgm:t>
    </dgm:pt>
    <dgm:pt modelId="{0D545D5B-D636-47A5-9F83-D86A21710878}" type="pres">
      <dgm:prSet presAssocID="{59E1CB06-209B-4CC3-B79D-FA17D8C7BD45}" presName="CompostProcess" presStyleCnt="0">
        <dgm:presLayoutVars>
          <dgm:dir/>
          <dgm:resizeHandles val="exact"/>
        </dgm:presLayoutVars>
      </dgm:prSet>
      <dgm:spPr/>
    </dgm:pt>
    <dgm:pt modelId="{57CCBCD5-8491-4DA2-A3BD-EC1EE99B6D10}" type="pres">
      <dgm:prSet presAssocID="{59E1CB06-209B-4CC3-B79D-FA17D8C7BD45}" presName="arrow" presStyleLbl="bgShp" presStyleIdx="0" presStyleCnt="1"/>
      <dgm:spPr/>
    </dgm:pt>
    <dgm:pt modelId="{37339EFE-40FD-4A6B-922B-98BD9DCD038A}" type="pres">
      <dgm:prSet presAssocID="{59E1CB06-209B-4CC3-B79D-FA17D8C7BD45}" presName="linearProcess" presStyleCnt="0"/>
      <dgm:spPr/>
    </dgm:pt>
    <dgm:pt modelId="{F5C66EE7-9176-49F1-9D5C-64B1580CC055}" type="pres">
      <dgm:prSet presAssocID="{2BC9F5B7-48D3-4A06-8D43-E63B890272E5}" presName="textNode" presStyleLbl="node1" presStyleIdx="0" presStyleCnt="4">
        <dgm:presLayoutVars>
          <dgm:bulletEnabled val="1"/>
        </dgm:presLayoutVars>
      </dgm:prSet>
      <dgm:spPr/>
      <dgm:t>
        <a:bodyPr/>
        <a:lstStyle/>
        <a:p>
          <a:endParaRPr lang="en-US"/>
        </a:p>
      </dgm:t>
    </dgm:pt>
    <dgm:pt modelId="{E5F2E18C-60FF-42CF-9E65-91D5E7FE856B}" type="pres">
      <dgm:prSet presAssocID="{1379A2FF-CDC2-4634-867B-B1246EC184F9}" presName="sibTrans" presStyleCnt="0"/>
      <dgm:spPr/>
    </dgm:pt>
    <dgm:pt modelId="{1357EB45-DF7D-4CF4-98C4-1CB3114F30CB}" type="pres">
      <dgm:prSet presAssocID="{CD27FEC2-5A2E-4630-BDC4-9B5BB12FFE3F}" presName="textNode" presStyleLbl="node1" presStyleIdx="1" presStyleCnt="4">
        <dgm:presLayoutVars>
          <dgm:bulletEnabled val="1"/>
        </dgm:presLayoutVars>
      </dgm:prSet>
      <dgm:spPr/>
      <dgm:t>
        <a:bodyPr/>
        <a:lstStyle/>
        <a:p>
          <a:endParaRPr lang="en-US"/>
        </a:p>
      </dgm:t>
    </dgm:pt>
    <dgm:pt modelId="{DFF5AE92-D78F-47CD-BEE2-F14D75AA5CC3}" type="pres">
      <dgm:prSet presAssocID="{25A4CA6F-3343-49B7-9C6D-2A8CA3CC37EB}" presName="sibTrans" presStyleCnt="0"/>
      <dgm:spPr/>
    </dgm:pt>
    <dgm:pt modelId="{549EA7BD-4BBD-46C8-A18B-50296F256F5A}" type="pres">
      <dgm:prSet presAssocID="{991C908E-8E25-4580-B3C6-EFB6610643D6}" presName="textNode" presStyleLbl="node1" presStyleIdx="2" presStyleCnt="4">
        <dgm:presLayoutVars>
          <dgm:bulletEnabled val="1"/>
        </dgm:presLayoutVars>
      </dgm:prSet>
      <dgm:spPr/>
      <dgm:t>
        <a:bodyPr/>
        <a:lstStyle/>
        <a:p>
          <a:endParaRPr lang="en-US"/>
        </a:p>
      </dgm:t>
    </dgm:pt>
    <dgm:pt modelId="{A8D7E21E-AAD3-41D7-B7D7-9A717C8CBC70}" type="pres">
      <dgm:prSet presAssocID="{E00353CD-77FF-4DF8-B7D5-A972413FF1DD}" presName="sibTrans" presStyleCnt="0"/>
      <dgm:spPr/>
    </dgm:pt>
    <dgm:pt modelId="{EE28D000-9F31-495D-98FE-3294F533502D}" type="pres">
      <dgm:prSet presAssocID="{36930CC0-71F8-4409-B8CF-C180FB3FD1BC}" presName="textNode" presStyleLbl="node1" presStyleIdx="3" presStyleCnt="4">
        <dgm:presLayoutVars>
          <dgm:bulletEnabled val="1"/>
        </dgm:presLayoutVars>
      </dgm:prSet>
      <dgm:spPr/>
      <dgm:t>
        <a:bodyPr/>
        <a:lstStyle/>
        <a:p>
          <a:endParaRPr lang="en-US"/>
        </a:p>
      </dgm:t>
    </dgm:pt>
  </dgm:ptLst>
  <dgm:cxnLst>
    <dgm:cxn modelId="{C1C90613-26B1-404D-9D65-A68365746BC7}" srcId="{59E1CB06-209B-4CC3-B79D-FA17D8C7BD45}" destId="{991C908E-8E25-4580-B3C6-EFB6610643D6}" srcOrd="2" destOrd="0" parTransId="{651C9325-01AF-41A5-B3CF-14CE3EF1573B}" sibTransId="{E00353CD-77FF-4DF8-B7D5-A972413FF1DD}"/>
    <dgm:cxn modelId="{927CDF91-759A-42B7-9EAB-B3581A4D00CA}" srcId="{59E1CB06-209B-4CC3-B79D-FA17D8C7BD45}" destId="{CD27FEC2-5A2E-4630-BDC4-9B5BB12FFE3F}" srcOrd="1" destOrd="0" parTransId="{05DB787B-FA65-4D09-BAC6-A54B7F533810}" sibTransId="{25A4CA6F-3343-49B7-9C6D-2A8CA3CC37EB}"/>
    <dgm:cxn modelId="{BC7184E5-904E-4825-B89A-EE8A9BB01DEE}" srcId="{59E1CB06-209B-4CC3-B79D-FA17D8C7BD45}" destId="{2BC9F5B7-48D3-4A06-8D43-E63B890272E5}" srcOrd="0" destOrd="0" parTransId="{D3FC7041-B42E-4D4B-ACF3-C33B3DCA5ACE}" sibTransId="{1379A2FF-CDC2-4634-867B-B1246EC184F9}"/>
    <dgm:cxn modelId="{6D954925-A689-44F9-B816-47EC26DFAEC0}" type="presOf" srcId="{36930CC0-71F8-4409-B8CF-C180FB3FD1BC}" destId="{EE28D000-9F31-495D-98FE-3294F533502D}" srcOrd="0" destOrd="0" presId="urn:microsoft.com/office/officeart/2005/8/layout/hProcess9"/>
    <dgm:cxn modelId="{C6A9295F-7327-4F3D-A9B6-774A8E0EBF91}" type="presOf" srcId="{59E1CB06-209B-4CC3-B79D-FA17D8C7BD45}" destId="{0D545D5B-D636-47A5-9F83-D86A21710878}" srcOrd="0" destOrd="0" presId="urn:microsoft.com/office/officeart/2005/8/layout/hProcess9"/>
    <dgm:cxn modelId="{E26B6469-5112-467E-9FB5-0A5802D47BD9}" type="presOf" srcId="{991C908E-8E25-4580-B3C6-EFB6610643D6}" destId="{549EA7BD-4BBD-46C8-A18B-50296F256F5A}" srcOrd="0" destOrd="0" presId="urn:microsoft.com/office/officeart/2005/8/layout/hProcess9"/>
    <dgm:cxn modelId="{5F29A0B5-4529-4B22-8F69-1ACA4F25F72B}" srcId="{59E1CB06-209B-4CC3-B79D-FA17D8C7BD45}" destId="{36930CC0-71F8-4409-B8CF-C180FB3FD1BC}" srcOrd="3" destOrd="0" parTransId="{DD4E8274-1E7F-460D-9F39-A9AA4F906D89}" sibTransId="{D65554F1-8DE2-442F-AB7C-F2600D8AF683}"/>
    <dgm:cxn modelId="{828FA98F-E56D-44B5-933C-4A1F13C87A15}" type="presOf" srcId="{2BC9F5B7-48D3-4A06-8D43-E63B890272E5}" destId="{F5C66EE7-9176-49F1-9D5C-64B1580CC055}" srcOrd="0" destOrd="0" presId="urn:microsoft.com/office/officeart/2005/8/layout/hProcess9"/>
    <dgm:cxn modelId="{2123B60C-295C-460D-BBDB-B2ADFD39A5DC}" type="presOf" srcId="{CD27FEC2-5A2E-4630-BDC4-9B5BB12FFE3F}" destId="{1357EB45-DF7D-4CF4-98C4-1CB3114F30CB}" srcOrd="0" destOrd="0" presId="urn:microsoft.com/office/officeart/2005/8/layout/hProcess9"/>
    <dgm:cxn modelId="{D4C5393F-FE89-498A-ADB0-D6F683523AF3}" type="presParOf" srcId="{0D545D5B-D636-47A5-9F83-D86A21710878}" destId="{57CCBCD5-8491-4DA2-A3BD-EC1EE99B6D10}" srcOrd="0" destOrd="0" presId="urn:microsoft.com/office/officeart/2005/8/layout/hProcess9"/>
    <dgm:cxn modelId="{2F089DB0-A3BE-440A-A645-DC239111071C}" type="presParOf" srcId="{0D545D5B-D636-47A5-9F83-D86A21710878}" destId="{37339EFE-40FD-4A6B-922B-98BD9DCD038A}" srcOrd="1" destOrd="0" presId="urn:microsoft.com/office/officeart/2005/8/layout/hProcess9"/>
    <dgm:cxn modelId="{1ABFB492-AE98-45AC-82C4-6F1761D7F1FD}" type="presParOf" srcId="{37339EFE-40FD-4A6B-922B-98BD9DCD038A}" destId="{F5C66EE7-9176-49F1-9D5C-64B1580CC055}" srcOrd="0" destOrd="0" presId="urn:microsoft.com/office/officeart/2005/8/layout/hProcess9"/>
    <dgm:cxn modelId="{CB565FD3-C952-4AFB-8DBC-CAC7EFF06018}" type="presParOf" srcId="{37339EFE-40FD-4A6B-922B-98BD9DCD038A}" destId="{E5F2E18C-60FF-42CF-9E65-91D5E7FE856B}" srcOrd="1" destOrd="0" presId="urn:microsoft.com/office/officeart/2005/8/layout/hProcess9"/>
    <dgm:cxn modelId="{E32BED8E-E918-460B-A736-76FE44F7423A}" type="presParOf" srcId="{37339EFE-40FD-4A6B-922B-98BD9DCD038A}" destId="{1357EB45-DF7D-4CF4-98C4-1CB3114F30CB}" srcOrd="2" destOrd="0" presId="urn:microsoft.com/office/officeart/2005/8/layout/hProcess9"/>
    <dgm:cxn modelId="{64F01B09-D790-4BF1-A689-D57D8520470A}" type="presParOf" srcId="{37339EFE-40FD-4A6B-922B-98BD9DCD038A}" destId="{DFF5AE92-D78F-47CD-BEE2-F14D75AA5CC3}" srcOrd="3" destOrd="0" presId="urn:microsoft.com/office/officeart/2005/8/layout/hProcess9"/>
    <dgm:cxn modelId="{B20E2EA9-EFBF-484B-B0E1-DEC338E263EB}" type="presParOf" srcId="{37339EFE-40FD-4A6B-922B-98BD9DCD038A}" destId="{549EA7BD-4BBD-46C8-A18B-50296F256F5A}" srcOrd="4" destOrd="0" presId="urn:microsoft.com/office/officeart/2005/8/layout/hProcess9"/>
    <dgm:cxn modelId="{31210036-023C-470E-AF85-E4D3334D562C}" type="presParOf" srcId="{37339EFE-40FD-4A6B-922B-98BD9DCD038A}" destId="{A8D7E21E-AAD3-41D7-B7D7-9A717C8CBC70}" srcOrd="5" destOrd="0" presId="urn:microsoft.com/office/officeart/2005/8/layout/hProcess9"/>
    <dgm:cxn modelId="{F5ADF407-826F-46BC-8322-C06BEA71FD12}" type="presParOf" srcId="{37339EFE-40FD-4A6B-922B-98BD9DCD038A}" destId="{EE28D000-9F31-495D-98FE-3294F533502D}"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CBCD5-8491-4DA2-A3BD-EC1EE99B6D10}">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C66EE7-9176-49F1-9D5C-64B1580CC055}">
      <dsp:nvSpPr>
        <dsp:cNvPr id="0" name=""/>
        <dsp:cNvSpPr/>
      </dsp:nvSpPr>
      <dsp:spPr>
        <a:xfrm>
          <a:off x="1607" y="1357788"/>
          <a:ext cx="1928059" cy="18103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Knowledge,</a:t>
          </a:r>
          <a:br>
            <a:rPr lang="en-US" sz="2500" kern="1200" dirty="0" smtClean="0"/>
          </a:br>
          <a:r>
            <a:rPr lang="en-US" sz="2500" kern="1200" dirty="0" smtClean="0"/>
            <a:t>Expert</a:t>
          </a:r>
          <a:br>
            <a:rPr lang="en-US" sz="2500" kern="1200" dirty="0" smtClean="0"/>
          </a:br>
          <a:r>
            <a:rPr lang="en-US" sz="2500" kern="1200" dirty="0" smtClean="0"/>
            <a:t>Principles</a:t>
          </a:r>
          <a:endParaRPr lang="en-US" sz="2500" kern="1200" dirty="0"/>
        </a:p>
      </dsp:txBody>
      <dsp:txXfrm>
        <a:off x="89983" y="1446164"/>
        <a:ext cx="1751307" cy="1633633"/>
      </dsp:txXfrm>
    </dsp:sp>
    <dsp:sp modelId="{1357EB45-DF7D-4CF4-98C4-1CB3114F30CB}">
      <dsp:nvSpPr>
        <dsp:cNvPr id="0" name=""/>
        <dsp:cNvSpPr/>
      </dsp:nvSpPr>
      <dsp:spPr>
        <a:xfrm>
          <a:off x="2101049" y="1357788"/>
          <a:ext cx="1928059" cy="18103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Novice or</a:t>
          </a:r>
          <a:br>
            <a:rPr lang="en-US" sz="2500" kern="1200" dirty="0" smtClean="0"/>
          </a:br>
          <a:r>
            <a:rPr lang="en-US" sz="2500" kern="1200" dirty="0" smtClean="0"/>
            <a:t>Student Tools</a:t>
          </a:r>
          <a:endParaRPr lang="en-US" sz="2500" kern="1200" dirty="0"/>
        </a:p>
      </dsp:txBody>
      <dsp:txXfrm>
        <a:off x="2189425" y="1446164"/>
        <a:ext cx="1751307" cy="1633633"/>
      </dsp:txXfrm>
    </dsp:sp>
    <dsp:sp modelId="{549EA7BD-4BBD-46C8-A18B-50296F256F5A}">
      <dsp:nvSpPr>
        <dsp:cNvPr id="0" name=""/>
        <dsp:cNvSpPr/>
      </dsp:nvSpPr>
      <dsp:spPr>
        <a:xfrm>
          <a:off x="4200491" y="1357788"/>
          <a:ext cx="1928059" cy="18103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People</a:t>
          </a:r>
          <a:endParaRPr lang="en-US" sz="2500" kern="1200" dirty="0"/>
        </a:p>
      </dsp:txBody>
      <dsp:txXfrm>
        <a:off x="4288867" y="1446164"/>
        <a:ext cx="1751307" cy="1633633"/>
      </dsp:txXfrm>
    </dsp:sp>
    <dsp:sp modelId="{EE28D000-9F31-495D-98FE-3294F533502D}">
      <dsp:nvSpPr>
        <dsp:cNvPr id="0" name=""/>
        <dsp:cNvSpPr/>
      </dsp:nvSpPr>
      <dsp:spPr>
        <a:xfrm>
          <a:off x="6299933" y="1357788"/>
          <a:ext cx="1928059" cy="18103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Outcomes</a:t>
          </a:r>
          <a:endParaRPr lang="en-US" sz="2500" kern="1200" dirty="0"/>
        </a:p>
      </dsp:txBody>
      <dsp:txXfrm>
        <a:off x="6388309" y="1446164"/>
        <a:ext cx="1751307" cy="16336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CBCD5-8491-4DA2-A3BD-EC1EE99B6D10}">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C66EE7-9176-49F1-9D5C-64B1580CC055}">
      <dsp:nvSpPr>
        <dsp:cNvPr id="0" name=""/>
        <dsp:cNvSpPr/>
      </dsp:nvSpPr>
      <dsp:spPr>
        <a:xfrm>
          <a:off x="5001" y="1357788"/>
          <a:ext cx="1969157" cy="18103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People</a:t>
          </a:r>
          <a:endParaRPr lang="en-US" sz="2600" kern="1200" dirty="0"/>
        </a:p>
      </dsp:txBody>
      <dsp:txXfrm>
        <a:off x="93377" y="1446164"/>
        <a:ext cx="1792405" cy="1633633"/>
      </dsp:txXfrm>
    </dsp:sp>
    <dsp:sp modelId="{1357EB45-DF7D-4CF4-98C4-1CB3114F30CB}">
      <dsp:nvSpPr>
        <dsp:cNvPr id="0" name=""/>
        <dsp:cNvSpPr/>
      </dsp:nvSpPr>
      <dsp:spPr>
        <a:xfrm>
          <a:off x="2088481" y="1357788"/>
          <a:ext cx="1969157" cy="1810385"/>
        </a:xfrm>
        <a:prstGeom prst="roundRect">
          <a:avLst/>
        </a:prstGeom>
        <a:solidFill>
          <a:schemeClr val="accent5"/>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5"/>
        </a:fillRef>
        <a:effectRef idx="1">
          <a:schemeClr val="accent5"/>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Incentive Structure</a:t>
          </a:r>
          <a:endParaRPr lang="en-US" sz="2600" kern="1200" dirty="0"/>
        </a:p>
      </dsp:txBody>
      <dsp:txXfrm>
        <a:off x="2176857" y="1446164"/>
        <a:ext cx="1792405" cy="1633633"/>
      </dsp:txXfrm>
    </dsp:sp>
    <dsp:sp modelId="{549EA7BD-4BBD-46C8-A18B-50296F256F5A}">
      <dsp:nvSpPr>
        <dsp:cNvPr id="0" name=""/>
        <dsp:cNvSpPr/>
      </dsp:nvSpPr>
      <dsp:spPr>
        <a:xfrm>
          <a:off x="4171961" y="1357788"/>
          <a:ext cx="1969157" cy="18103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Expertise,</a:t>
          </a:r>
          <a:br>
            <a:rPr lang="en-US" sz="2600" kern="1200" dirty="0" smtClean="0"/>
          </a:br>
          <a:r>
            <a:rPr lang="en-US" sz="2600" kern="1200" dirty="0" smtClean="0"/>
            <a:t>Knowledge</a:t>
          </a:r>
          <a:endParaRPr lang="en-US" sz="2600" kern="1200" dirty="0"/>
        </a:p>
      </dsp:txBody>
      <dsp:txXfrm>
        <a:off x="4260337" y="1446164"/>
        <a:ext cx="1792405" cy="1633633"/>
      </dsp:txXfrm>
    </dsp:sp>
    <dsp:sp modelId="{EE28D000-9F31-495D-98FE-3294F533502D}">
      <dsp:nvSpPr>
        <dsp:cNvPr id="0" name=""/>
        <dsp:cNvSpPr/>
      </dsp:nvSpPr>
      <dsp:spPr>
        <a:xfrm>
          <a:off x="6255440" y="1357788"/>
          <a:ext cx="1969157" cy="1810385"/>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Discoveries,</a:t>
          </a:r>
          <a:br>
            <a:rPr lang="en-US" sz="2600" kern="1200" dirty="0" smtClean="0"/>
          </a:br>
          <a:r>
            <a:rPr lang="en-US" sz="2600" kern="1200" dirty="0" smtClean="0"/>
            <a:t>Education</a:t>
          </a:r>
          <a:endParaRPr lang="en-US" sz="2600" kern="1200" dirty="0"/>
        </a:p>
      </dsp:txBody>
      <dsp:txXfrm>
        <a:off x="6343816" y="1446164"/>
        <a:ext cx="1792405" cy="163363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E3F343-53B4-B541-B81C-DC8F922FC4EA}" type="datetimeFigureOut">
              <a:rPr lang="en-US" smtClean="0"/>
              <a:pPr/>
              <a:t>7/10/2012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466717-1A06-0E43-B5C9-8FA3323EBB19}" type="slidenum">
              <a:rPr lang="en-US" smtClean="0"/>
              <a:pPr/>
              <a:t>‹#›</a:t>
            </a:fld>
            <a:endParaRPr lang="en-US"/>
          </a:p>
        </p:txBody>
      </p:sp>
    </p:spTree>
    <p:extLst>
      <p:ext uri="{BB962C8B-B14F-4D97-AF65-F5344CB8AC3E}">
        <p14:creationId xmlns:p14="http://schemas.microsoft.com/office/powerpoint/2010/main" val="5236794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This talk discusses a</a:t>
            </a:r>
            <a:r>
              <a:rPr lang="en-US" baseline="0" dirty="0" smtClean="0"/>
              <a:t> class of games with a purpose – scientific discovery games – and the unique challenges they present.</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 The purpose of scientific discovery games is </a:t>
            </a:r>
            <a:r>
              <a:rPr lang="en-US" sz="1200" i="0" dirty="0" smtClean="0"/>
              <a:t>enabling </a:t>
            </a:r>
            <a:r>
              <a:rPr lang="en-US" sz="1200" i="1" dirty="0" smtClean="0"/>
              <a:t>non-experts</a:t>
            </a:r>
            <a:r>
              <a:rPr lang="en-US" sz="1200" i="1" baseline="0" dirty="0" smtClean="0"/>
              <a:t> </a:t>
            </a:r>
            <a:r>
              <a:rPr lang="en-US" sz="1200" i="0" dirty="0" smtClean="0"/>
              <a:t>to advance a specific scientific domain</a:t>
            </a:r>
            <a:r>
              <a:rPr lang="en-US" sz="1200" i="0" baseline="0" dirty="0" smtClean="0"/>
              <a:t> and solve problems that </a:t>
            </a:r>
            <a:r>
              <a:rPr lang="en-US" sz="1200" i="1" baseline="0" dirty="0" smtClean="0"/>
              <a:t>neither </a:t>
            </a:r>
            <a:r>
              <a:rPr lang="en-US" sz="1200" i="0" baseline="0" dirty="0" smtClean="0"/>
              <a:t>humans </a:t>
            </a:r>
            <a:r>
              <a:rPr lang="en-US" sz="1200" i="1" baseline="0" dirty="0" smtClean="0"/>
              <a:t>nor </a:t>
            </a:r>
            <a:r>
              <a:rPr lang="en-US" sz="1200" i="0" baseline="0" dirty="0" smtClean="0"/>
              <a:t>computers could solve alone</a:t>
            </a:r>
            <a:endParaRPr lang="en-US" sz="1200" i="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1"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i="0" dirty="0" smtClean="0"/>
              <a:t>These are games to solve hard problems, requiring players to stick around and develop expertise in an area.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i="0" baseline="0" dirty="0" smtClean="0"/>
              <a:t>In this talk I will discuss our experience with a scientific discovery game and seek to give insight into the following: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i="0" baseline="0" dirty="0" smtClean="0"/>
          </a:p>
        </p:txBody>
      </p:sp>
      <p:sp>
        <p:nvSpPr>
          <p:cNvPr id="4" name="Slide Number Placeholder 3"/>
          <p:cNvSpPr>
            <a:spLocks noGrp="1"/>
          </p:cNvSpPr>
          <p:nvPr>
            <p:ph type="sldNum" sz="quarter" idx="10"/>
          </p:nvPr>
        </p:nvSpPr>
        <p:spPr/>
        <p:txBody>
          <a:bodyPr/>
          <a:lstStyle/>
          <a:p>
            <a:fld id="{055D3AE6-DD7B-F34A-B495-80FA8142A649}" type="slidenum">
              <a:rPr lang="en-US" smtClean="0"/>
              <a:pPr/>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At this point in time, we added context sensitive text bubble guides but also removed a level,</a:t>
            </a:r>
          </a:p>
        </p:txBody>
      </p:sp>
      <p:sp>
        <p:nvSpPr>
          <p:cNvPr id="4" name="Slide Number Placeholder 3"/>
          <p:cNvSpPr>
            <a:spLocks noGrp="1"/>
          </p:cNvSpPr>
          <p:nvPr>
            <p:ph type="sldNum" sz="quarter" idx="10"/>
          </p:nvPr>
        </p:nvSpPr>
        <p:spPr/>
        <p:txBody>
          <a:bodyPr/>
          <a:lstStyle/>
          <a:p>
            <a:fld id="{055D3AE6-DD7B-F34A-B495-80FA8142A649}" type="slidenum">
              <a:rPr lang="en-US" smtClean="0"/>
              <a:pPr/>
              <a:t>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and a very large a gap opened between the red and green levels</a:t>
            </a:r>
          </a:p>
          <a:p>
            <a:endParaRPr lang="en-US" baseline="0" dirty="0" smtClean="0"/>
          </a:p>
        </p:txBody>
      </p:sp>
      <p:sp>
        <p:nvSpPr>
          <p:cNvPr id="4" name="Slide Number Placeholder 3"/>
          <p:cNvSpPr>
            <a:spLocks noGrp="1"/>
          </p:cNvSpPr>
          <p:nvPr>
            <p:ph type="sldNum" sz="quarter" idx="10"/>
          </p:nvPr>
        </p:nvSpPr>
        <p:spPr/>
        <p:txBody>
          <a:bodyPr/>
          <a:lstStyle/>
          <a:p>
            <a:fld id="{055D3AE6-DD7B-F34A-B495-80FA8142A649}" type="slidenum">
              <a:rPr lang="en-US" smtClean="0"/>
              <a:pPr/>
              <a:t>15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fix this, we restored the removed level here</a:t>
            </a:r>
          </a:p>
          <a:p>
            <a:endParaRPr lang="en-US" baseline="0" dirty="0" smtClean="0"/>
          </a:p>
        </p:txBody>
      </p:sp>
      <p:sp>
        <p:nvSpPr>
          <p:cNvPr id="4" name="Slide Number Placeholder 3"/>
          <p:cNvSpPr>
            <a:spLocks noGrp="1"/>
          </p:cNvSpPr>
          <p:nvPr>
            <p:ph type="sldNum" sz="quarter" idx="10"/>
          </p:nvPr>
        </p:nvSpPr>
        <p:spPr/>
        <p:txBody>
          <a:bodyPr/>
          <a:lstStyle/>
          <a:p>
            <a:fld id="{055D3AE6-DD7B-F34A-B495-80FA8142A649}"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found that the gap closed, and the overall upward trend of completing all levels remained, likely due to the help bubbles</a:t>
            </a:r>
          </a:p>
          <a:p>
            <a:r>
              <a:rPr lang="en-US" baseline="0" dirty="0" smtClean="0"/>
              <a:t>We felt this was a successful series of changes</a:t>
            </a:r>
          </a:p>
          <a:p>
            <a:endParaRPr lang="en-US" baseline="0" dirty="0" smtClean="0"/>
          </a:p>
        </p:txBody>
      </p:sp>
      <p:sp>
        <p:nvSpPr>
          <p:cNvPr id="4" name="Slide Number Placeholder 3"/>
          <p:cNvSpPr>
            <a:spLocks noGrp="1"/>
          </p:cNvSpPr>
          <p:nvPr>
            <p:ph type="sldNum" sz="quarter" idx="10"/>
          </p:nvPr>
        </p:nvSpPr>
        <p:spPr/>
        <p:txBody>
          <a:bodyPr/>
          <a:lstStyle/>
          <a:p>
            <a:fld id="{055D3AE6-DD7B-F34A-B495-80FA8142A649}"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beating biochemists</a:t>
            </a:r>
            <a:endParaRPr lang="en-US" dirty="0"/>
          </a:p>
        </p:txBody>
      </p:sp>
      <p:sp>
        <p:nvSpPr>
          <p:cNvPr id="4" name="Slide Number Placeholder 3"/>
          <p:cNvSpPr>
            <a:spLocks noGrp="1"/>
          </p:cNvSpPr>
          <p:nvPr>
            <p:ph type="sldNum" sz="quarter" idx="10"/>
          </p:nvPr>
        </p:nvSpPr>
        <p:spPr/>
        <p:txBody>
          <a:bodyPr/>
          <a:lstStyle/>
          <a:p>
            <a:fld id="{8F0D88B1-81CF-8249-A8F5-0CBDA3E9592B}" type="slidenum">
              <a:rPr lang="en-US" smtClean="0"/>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smtClean="0"/>
              <a:t>Apply to real-world problem</a:t>
            </a:r>
          </a:p>
          <a:p>
            <a:r>
              <a:rPr lang="en-US" dirty="0" smtClean="0"/>
              <a:t>Mason-Pfizer monkey virus (MPMV)</a:t>
            </a:r>
          </a:p>
          <a:p>
            <a:endParaRPr lang="en-US" dirty="0" smtClean="0"/>
          </a:p>
          <a:p>
            <a:r>
              <a:rPr lang="en-US" sz="1200" kern="1200" dirty="0" smtClean="0">
                <a:solidFill>
                  <a:schemeClr val="tx1"/>
                </a:solidFill>
                <a:latin typeface="+mn-lt"/>
                <a:ea typeface="+mn-ea"/>
                <a:cs typeface="+mn-cs"/>
              </a:rPr>
              <a:t>The most important problem solved by </a:t>
            </a:r>
            <a:r>
              <a:rPr lang="en-US" sz="1200" kern="1200" dirty="0" err="1" smtClean="0">
                <a:solidFill>
                  <a:schemeClr val="tx1"/>
                </a:solidFill>
                <a:latin typeface="+mn-lt"/>
                <a:ea typeface="+mn-ea"/>
                <a:cs typeface="+mn-cs"/>
              </a:rPr>
              <a:t>Foldit</a:t>
            </a:r>
            <a:r>
              <a:rPr lang="en-US" sz="1200" kern="1200" dirty="0" smtClean="0">
                <a:solidFill>
                  <a:schemeClr val="tx1"/>
                </a:solidFill>
                <a:latin typeface="+mn-lt"/>
                <a:ea typeface="+mn-ea"/>
                <a:cs typeface="+mn-cs"/>
              </a:rPr>
              <a:t> players to date came after CASP9 and involves the M-PMV retroviral protease. Retroviral proteases (PR) play a critical role in viral maturation and proliferation and are the focus of intensive anti-viral drug development work [8].  All previously determined crystal structures of retroviral proteases are in the active </a:t>
            </a:r>
            <a:r>
              <a:rPr lang="en-US" sz="1200" kern="1200" dirty="0" err="1" smtClean="0">
                <a:solidFill>
                  <a:schemeClr val="tx1"/>
                </a:solidFill>
                <a:latin typeface="+mn-lt"/>
                <a:ea typeface="+mn-ea"/>
                <a:cs typeface="+mn-cs"/>
              </a:rPr>
              <a:t>dimeric</a:t>
            </a:r>
            <a:r>
              <a:rPr lang="en-US" sz="1200" kern="1200" dirty="0" smtClean="0">
                <a:solidFill>
                  <a:schemeClr val="tx1"/>
                </a:solidFill>
                <a:latin typeface="+mn-lt"/>
                <a:ea typeface="+mn-ea"/>
                <a:cs typeface="+mn-cs"/>
              </a:rPr>
              <a:t> form [9]; the disruption of PR </a:t>
            </a:r>
            <a:r>
              <a:rPr lang="en-US" sz="1200" kern="1200" dirty="0" err="1" smtClean="0">
                <a:solidFill>
                  <a:schemeClr val="tx1"/>
                </a:solidFill>
                <a:latin typeface="+mn-lt"/>
                <a:ea typeface="+mn-ea"/>
                <a:cs typeface="+mn-cs"/>
              </a:rPr>
              <a:t>dimerization</a:t>
            </a:r>
            <a:r>
              <a:rPr lang="en-US" sz="1200" kern="1200" dirty="0" smtClean="0">
                <a:solidFill>
                  <a:schemeClr val="tx1"/>
                </a:solidFill>
                <a:latin typeface="+mn-lt"/>
                <a:ea typeface="+mn-ea"/>
                <a:cs typeface="+mn-cs"/>
              </a:rPr>
              <a:t> has been proposed as a mechanism for disruption of retroviral activity [10]. The retroviral protease of M-PMV, an AIDS-causing monkey virus, crystallizes as a monomer, but despite the availability of several crystal forms researchers for over a decade have been unable to solve the structure by molecular replacement (MR) using existing </a:t>
            </a:r>
            <a:r>
              <a:rPr lang="en-US" sz="1200" kern="1200" dirty="0" err="1" smtClean="0">
                <a:solidFill>
                  <a:schemeClr val="tx1"/>
                </a:solidFill>
                <a:latin typeface="+mn-lt"/>
                <a:ea typeface="+mn-ea"/>
                <a:cs typeface="+mn-cs"/>
              </a:rPr>
              <a:t>retropepsin</a:t>
            </a:r>
            <a:r>
              <a:rPr lang="en-US" sz="1200" kern="1200" dirty="0" smtClean="0">
                <a:solidFill>
                  <a:schemeClr val="tx1"/>
                </a:solidFill>
                <a:latin typeface="+mn-lt"/>
                <a:ea typeface="+mn-ea"/>
                <a:cs typeface="+mn-cs"/>
              </a:rPr>
              <a:t> models, including an NMR model of M-PMV PR [11].   A recent approach using density- and energy- guided structure refinement [7] was also unsuccessful at determining a solution, despite a success rate of over 50% in cases where similarly good homologous template structures were available.  Of the unsolved cases presented in that paper, this was the only one suitable (non-</a:t>
            </a:r>
            <a:r>
              <a:rPr lang="en-US" sz="1200" kern="1200" dirty="0" err="1" smtClean="0">
                <a:solidFill>
                  <a:schemeClr val="tx1"/>
                </a:solidFill>
                <a:latin typeface="+mn-lt"/>
                <a:ea typeface="+mn-ea"/>
                <a:cs typeface="+mn-cs"/>
              </a:rPr>
              <a:t>oligimeric</a:t>
            </a:r>
            <a:r>
              <a:rPr lang="en-US" sz="1200" kern="1200" dirty="0" smtClean="0">
                <a:solidFill>
                  <a:schemeClr val="tx1"/>
                </a:solidFill>
                <a:latin typeface="+mn-lt"/>
                <a:ea typeface="+mn-ea"/>
                <a:cs typeface="+mn-cs"/>
              </a:rPr>
              <a:t>, and of small enough size) for use in </a:t>
            </a:r>
            <a:r>
              <a:rPr lang="en-US" sz="1200" kern="1200" dirty="0" err="1" smtClean="0">
                <a:solidFill>
                  <a:schemeClr val="tx1"/>
                </a:solidFill>
                <a:latin typeface="+mn-lt"/>
                <a:ea typeface="+mn-ea"/>
                <a:cs typeface="+mn-cs"/>
              </a:rPr>
              <a:t>Foldit</a:t>
            </a:r>
            <a:r>
              <a:rPr lang="en-US" sz="1200" kern="1200" dirty="0" smtClean="0">
                <a:solidFill>
                  <a:schemeClr val="tx1"/>
                </a:solidFill>
                <a:latin typeface="+mn-lt"/>
                <a:ea typeface="+mn-ea"/>
                <a:cs typeface="+mn-cs"/>
              </a:rPr>
              <a:t>.</a:t>
            </a:r>
          </a:p>
          <a:p>
            <a:r>
              <a:rPr lang="en-US" sz="1200" kern="1200" dirty="0" smtClean="0">
                <a:solidFill>
                  <a:schemeClr val="tx1"/>
                </a:solidFill>
                <a:latin typeface="+mn-lt"/>
                <a:ea typeface="+mn-ea"/>
                <a:cs typeface="+mn-cs"/>
              </a:rPr>
              <a:t>In a final attempt to solve the structure of M-PMV PR, and to determine if human intuition could succeed where automated methods had failed, we challenged </a:t>
            </a:r>
            <a:r>
              <a:rPr lang="en-US" sz="1200" kern="1200" dirty="0" err="1" smtClean="0">
                <a:solidFill>
                  <a:schemeClr val="tx1"/>
                </a:solidFill>
                <a:latin typeface="+mn-lt"/>
                <a:ea typeface="+mn-ea"/>
                <a:cs typeface="+mn-cs"/>
              </a:rPr>
              <a:t>Foldit</a:t>
            </a:r>
            <a:r>
              <a:rPr lang="en-US" sz="1200" kern="1200" dirty="0" smtClean="0">
                <a:solidFill>
                  <a:schemeClr val="tx1"/>
                </a:solidFill>
                <a:latin typeface="+mn-lt"/>
                <a:ea typeface="+mn-ea"/>
                <a:cs typeface="+mn-cs"/>
              </a:rPr>
              <a:t> players to build accurate models of M-PMV PR starting from the NMR coordinates (which had failed in MR tests, Figure S3).  When the three week competition concluded, we screened the top-scoring </a:t>
            </a:r>
            <a:r>
              <a:rPr lang="en-US" sz="1200" kern="1200" dirty="0" err="1" smtClean="0">
                <a:solidFill>
                  <a:schemeClr val="tx1"/>
                </a:solidFill>
                <a:latin typeface="+mn-lt"/>
                <a:ea typeface="+mn-ea"/>
                <a:cs typeface="+mn-cs"/>
              </a:rPr>
              <a:t>Foldit</a:t>
            </a:r>
            <a:r>
              <a:rPr lang="en-US" sz="1200" kern="1200" dirty="0" smtClean="0">
                <a:solidFill>
                  <a:schemeClr val="tx1"/>
                </a:solidFill>
                <a:latin typeface="+mn-lt"/>
                <a:ea typeface="+mn-ea"/>
                <a:cs typeface="+mn-cs"/>
              </a:rPr>
              <a:t> models using </a:t>
            </a:r>
            <a:r>
              <a:rPr lang="en-US" sz="1200" kern="1200" dirty="0" err="1" smtClean="0">
                <a:solidFill>
                  <a:schemeClr val="tx1"/>
                </a:solidFill>
                <a:latin typeface="+mn-lt"/>
                <a:ea typeface="+mn-ea"/>
                <a:cs typeface="+mn-cs"/>
              </a:rPr>
              <a:t>Phaser</a:t>
            </a:r>
            <a:r>
              <a:rPr lang="en-US" sz="1200" kern="1200" dirty="0" smtClean="0">
                <a:solidFill>
                  <a:schemeClr val="tx1"/>
                </a:solidFill>
                <a:latin typeface="+mn-lt"/>
                <a:ea typeface="+mn-ea"/>
                <a:cs typeface="+mn-cs"/>
              </a:rPr>
              <a:t> [12] to determine whether any were of sufficient quality for MR. Remarkably, despite the complete failure of all previous approaches, several solutions by the </a:t>
            </a:r>
            <a:r>
              <a:rPr lang="en-US" sz="1200" kern="1200" dirty="0" err="1" smtClean="0">
                <a:solidFill>
                  <a:schemeClr val="tx1"/>
                </a:solidFill>
                <a:latin typeface="+mn-lt"/>
                <a:ea typeface="+mn-ea"/>
                <a:cs typeface="+mn-cs"/>
              </a:rPr>
              <a:t>Foldit</a:t>
            </a:r>
            <a:r>
              <a:rPr lang="en-US" sz="1200" kern="1200" dirty="0" smtClean="0">
                <a:solidFill>
                  <a:schemeClr val="tx1"/>
                </a:solidFill>
                <a:latin typeface="+mn-lt"/>
                <a:ea typeface="+mn-ea"/>
                <a:cs typeface="+mn-cs"/>
              </a:rPr>
              <a:t> team </a:t>
            </a:r>
            <a:r>
              <a:rPr lang="en-US" sz="1200" i="1" kern="1200" dirty="0" smtClean="0">
                <a:solidFill>
                  <a:schemeClr val="tx1"/>
                </a:solidFill>
                <a:latin typeface="+mn-lt"/>
                <a:ea typeface="+mn-ea"/>
                <a:cs typeface="+mn-cs"/>
              </a:rPr>
              <a:t>Contenders</a:t>
            </a:r>
            <a:r>
              <a:rPr lang="en-US" sz="1200" kern="1200" dirty="0" smtClean="0">
                <a:solidFill>
                  <a:schemeClr val="tx1"/>
                </a:solidFill>
                <a:latin typeface="+mn-lt"/>
                <a:ea typeface="+mn-ea"/>
                <a:cs typeface="+mn-cs"/>
              </a:rPr>
              <a:t> produced phase estimates that were good enough to allow a rapid solution of the crystal structure.</a:t>
            </a:r>
          </a:p>
          <a:p>
            <a:r>
              <a:rPr lang="en-US" sz="1200" kern="1200" dirty="0" smtClean="0">
                <a:solidFill>
                  <a:schemeClr val="tx1"/>
                </a:solidFill>
                <a:latin typeface="+mn-lt"/>
                <a:ea typeface="+mn-ea"/>
                <a:cs typeface="+mn-cs"/>
              </a:rPr>
              <a:t>We provided </a:t>
            </a:r>
            <a:r>
              <a:rPr lang="en-US" sz="1200" kern="1200" dirty="0" err="1" smtClean="0">
                <a:solidFill>
                  <a:schemeClr val="tx1"/>
                </a:solidFill>
                <a:latin typeface="+mn-lt"/>
                <a:ea typeface="+mn-ea"/>
                <a:cs typeface="+mn-cs"/>
              </a:rPr>
              <a:t>Foldit</a:t>
            </a:r>
            <a:r>
              <a:rPr lang="en-US" sz="1200" kern="1200" dirty="0" smtClean="0">
                <a:solidFill>
                  <a:schemeClr val="tx1"/>
                </a:solidFill>
                <a:latin typeface="+mn-lt"/>
                <a:ea typeface="+mn-ea"/>
                <a:cs typeface="+mn-cs"/>
              </a:rPr>
              <a:t> players with the ten different NMR models which all scored poorly using Rosetta’s energy function so that players would not be trapped in local energy minima, and included all ten NMR models as templates in the Alignment Tool.  The improvement in model accuracy by the </a:t>
            </a:r>
            <a:r>
              <a:rPr lang="en-US" sz="1200" kern="1200" dirty="0" err="1" smtClean="0">
                <a:solidFill>
                  <a:schemeClr val="tx1"/>
                </a:solidFill>
                <a:latin typeface="+mn-lt"/>
                <a:ea typeface="+mn-ea"/>
                <a:cs typeface="+mn-cs"/>
              </a:rPr>
              <a:t>Foldit</a:t>
            </a:r>
            <a:r>
              <a:rPr lang="en-US" sz="1200" kern="1200" dirty="0" smtClean="0">
                <a:solidFill>
                  <a:schemeClr val="tx1"/>
                </a:solidFill>
                <a:latin typeface="+mn-lt"/>
                <a:ea typeface="+mn-ea"/>
                <a:cs typeface="+mn-cs"/>
              </a:rPr>
              <a:t> </a:t>
            </a:r>
            <a:r>
              <a:rPr lang="en-US" sz="1200" i="1" kern="1200" dirty="0" smtClean="0">
                <a:solidFill>
                  <a:schemeClr val="tx1"/>
                </a:solidFill>
                <a:latin typeface="+mn-lt"/>
                <a:ea typeface="+mn-ea"/>
                <a:cs typeface="+mn-cs"/>
              </a:rPr>
              <a:t>Contenders</a:t>
            </a:r>
            <a:r>
              <a:rPr lang="en-US" sz="1200" kern="1200" dirty="0" smtClean="0">
                <a:solidFill>
                  <a:schemeClr val="tx1"/>
                </a:solidFill>
                <a:latin typeface="+mn-lt"/>
                <a:ea typeface="+mn-ea"/>
                <a:cs typeface="+mn-cs"/>
              </a:rPr>
              <a:t> group is illustrated in Figure 2a. As game play progressed (</a:t>
            </a:r>
            <a:r>
              <a:rPr lang="en-US" sz="1200" i="1" kern="1200" dirty="0" err="1" smtClean="0">
                <a:solidFill>
                  <a:schemeClr val="tx1"/>
                </a:solidFill>
                <a:latin typeface="+mn-lt"/>
                <a:ea typeface="+mn-ea"/>
                <a:cs typeface="+mn-cs"/>
              </a:rPr>
              <a:t>x</a:t>
            </a:r>
            <a:r>
              <a:rPr lang="en-US" sz="1200" kern="1200" dirty="0" smtClean="0">
                <a:solidFill>
                  <a:schemeClr val="tx1"/>
                </a:solidFill>
                <a:latin typeface="+mn-lt"/>
                <a:ea typeface="+mn-ea"/>
                <a:cs typeface="+mn-cs"/>
              </a:rPr>
              <a:t> axis), model accuracy and suitability for MR, as assessed by the </a:t>
            </a:r>
            <a:r>
              <a:rPr lang="en-US" sz="1200" kern="1200" dirty="0" err="1" smtClean="0">
                <a:solidFill>
                  <a:schemeClr val="tx1"/>
                </a:solidFill>
                <a:latin typeface="+mn-lt"/>
                <a:ea typeface="+mn-ea"/>
                <a:cs typeface="+mn-cs"/>
              </a:rPr>
              <a:t>Phaser</a:t>
            </a:r>
            <a:r>
              <a:rPr lang="en-US" sz="1200" kern="1200" dirty="0" smtClean="0">
                <a:solidFill>
                  <a:schemeClr val="tx1"/>
                </a:solidFill>
                <a:latin typeface="+mn-lt"/>
                <a:ea typeface="+mn-ea"/>
                <a:cs typeface="+mn-cs"/>
              </a:rPr>
              <a:t> log-likelihood gain (LLG) (</a:t>
            </a:r>
            <a:r>
              <a:rPr lang="en-US" sz="1200" i="1" kern="1200" dirty="0" err="1" smtClean="0">
                <a:solidFill>
                  <a:schemeClr val="tx1"/>
                </a:solidFill>
                <a:latin typeface="+mn-lt"/>
                <a:ea typeface="+mn-ea"/>
                <a:cs typeface="+mn-cs"/>
              </a:rPr>
              <a:t>y</a:t>
            </a:r>
            <a:r>
              <a:rPr lang="en-US" sz="1200" kern="1200" dirty="0" smtClean="0">
                <a:solidFill>
                  <a:schemeClr val="tx1"/>
                </a:solidFill>
                <a:latin typeface="+mn-lt"/>
                <a:ea typeface="+mn-ea"/>
                <a:cs typeface="+mn-cs"/>
              </a:rPr>
              <a:t> axis) increased, with several notable jumps (arrows). Figure 2b-d illustrates some of the breakthrough models produced by </a:t>
            </a:r>
            <a:r>
              <a:rPr lang="en-US" sz="1200" kern="1200" dirty="0" err="1" smtClean="0">
                <a:solidFill>
                  <a:schemeClr val="tx1"/>
                </a:solidFill>
                <a:latin typeface="+mn-lt"/>
                <a:ea typeface="+mn-ea"/>
                <a:cs typeface="+mn-cs"/>
              </a:rPr>
              <a:t>Foldit</a:t>
            </a:r>
            <a:r>
              <a:rPr lang="en-US" sz="1200" kern="1200" dirty="0" smtClean="0">
                <a:solidFill>
                  <a:schemeClr val="tx1"/>
                </a:solidFill>
                <a:latin typeface="+mn-lt"/>
                <a:ea typeface="+mn-ea"/>
                <a:cs typeface="+mn-cs"/>
              </a:rPr>
              <a:t> players.  </a:t>
            </a:r>
            <a:r>
              <a:rPr lang="en-US" sz="1200" kern="1200" dirty="0" err="1" smtClean="0">
                <a:solidFill>
                  <a:schemeClr val="tx1"/>
                </a:solidFill>
                <a:latin typeface="+mn-lt"/>
                <a:ea typeface="+mn-ea"/>
                <a:cs typeface="+mn-cs"/>
              </a:rPr>
              <a:t>Foldit</a:t>
            </a:r>
            <a:r>
              <a:rPr lang="en-US" sz="1200" kern="1200" dirty="0" smtClean="0">
                <a:solidFill>
                  <a:schemeClr val="tx1"/>
                </a:solidFill>
                <a:latin typeface="+mn-lt"/>
                <a:ea typeface="+mn-ea"/>
                <a:cs typeface="+mn-cs"/>
              </a:rPr>
              <a:t> player </a:t>
            </a:r>
            <a:r>
              <a:rPr lang="en-US" sz="1200" i="1" kern="1200" dirty="0" err="1" smtClean="0">
                <a:solidFill>
                  <a:schemeClr val="tx1"/>
                </a:solidFill>
                <a:latin typeface="+mn-lt"/>
                <a:ea typeface="+mn-ea"/>
                <a:cs typeface="+mn-cs"/>
              </a:rPr>
              <a:t>spvincent</a:t>
            </a:r>
            <a:r>
              <a:rPr lang="en-US" sz="1200" kern="1200" dirty="0" smtClean="0">
                <a:solidFill>
                  <a:schemeClr val="tx1"/>
                </a:solidFill>
                <a:latin typeface="+mn-lt"/>
                <a:ea typeface="+mn-ea"/>
                <a:cs typeface="+mn-cs"/>
              </a:rPr>
              <a:t> (yellow) used partial threading with the Alignment Tool and quickly improved the starting NMR model (red) to have much better agreement with the afterwards determined crystal structure (blue). Another teammate, </a:t>
            </a:r>
            <a:r>
              <a:rPr lang="en-US" sz="1200" i="1" kern="1200" dirty="0" err="1" smtClean="0">
                <a:solidFill>
                  <a:schemeClr val="tx1"/>
                </a:solidFill>
                <a:latin typeface="+mn-lt"/>
                <a:ea typeface="+mn-ea"/>
                <a:cs typeface="+mn-cs"/>
              </a:rPr>
              <a:t>grabhorn</a:t>
            </a:r>
            <a:r>
              <a:rPr lang="en-US" sz="1200" i="1"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was able to improve </a:t>
            </a:r>
            <a:r>
              <a:rPr lang="en-US" sz="1200" i="1" kern="1200" dirty="0" err="1" smtClean="0">
                <a:solidFill>
                  <a:schemeClr val="tx1"/>
                </a:solidFill>
                <a:latin typeface="+mn-lt"/>
                <a:ea typeface="+mn-ea"/>
                <a:cs typeface="+mn-cs"/>
              </a:rPr>
              <a:t>spvincent</a:t>
            </a:r>
            <a:r>
              <a:rPr lang="en-US" sz="1200" kern="1200" dirty="0" err="1" smtClean="0">
                <a:solidFill>
                  <a:schemeClr val="tx1"/>
                </a:solidFill>
                <a:latin typeface="+mn-lt"/>
                <a:ea typeface="+mn-ea"/>
                <a:cs typeface="+mn-cs"/>
              </a:rPr>
              <a:t>’s</a:t>
            </a:r>
            <a:r>
              <a:rPr lang="en-US" sz="1200" kern="1200" dirty="0" smtClean="0">
                <a:solidFill>
                  <a:schemeClr val="tx1"/>
                </a:solidFill>
                <a:latin typeface="+mn-lt"/>
                <a:ea typeface="+mn-ea"/>
                <a:cs typeface="+mn-cs"/>
              </a:rPr>
              <a:t> model (magenta), particularly in the core of the protein, and </a:t>
            </a:r>
            <a:r>
              <a:rPr lang="en-US" sz="1200" i="1" kern="1200" dirty="0" err="1" smtClean="0">
                <a:solidFill>
                  <a:schemeClr val="tx1"/>
                </a:solidFill>
                <a:latin typeface="+mn-lt"/>
                <a:ea typeface="+mn-ea"/>
                <a:cs typeface="+mn-cs"/>
              </a:rPr>
              <a:t>mimi</a:t>
            </a:r>
            <a:r>
              <a:rPr lang="en-US" sz="1200" kern="1200" dirty="0" smtClean="0">
                <a:solidFill>
                  <a:schemeClr val="tx1"/>
                </a:solidFill>
                <a:latin typeface="+mn-lt"/>
                <a:ea typeface="+mn-ea"/>
                <a:cs typeface="+mn-cs"/>
              </a:rPr>
              <a:t> was able to generate an even more accurate model (green) by correctly tucking in the loop at the top left. The LLG of this model was high enough to allow its unambiguous identification as a likely MR solution among the vast number of </a:t>
            </a:r>
            <a:r>
              <a:rPr lang="en-US" sz="1200" kern="1200" dirty="0" err="1" smtClean="0">
                <a:solidFill>
                  <a:schemeClr val="tx1"/>
                </a:solidFill>
                <a:latin typeface="+mn-lt"/>
                <a:ea typeface="+mn-ea"/>
                <a:cs typeface="+mn-cs"/>
              </a:rPr>
              <a:t>Foldit</a:t>
            </a:r>
            <a:r>
              <a:rPr lang="en-US" sz="1200" kern="1200" dirty="0" smtClean="0">
                <a:solidFill>
                  <a:schemeClr val="tx1"/>
                </a:solidFill>
                <a:latin typeface="+mn-lt"/>
                <a:ea typeface="+mn-ea"/>
                <a:cs typeface="+mn-cs"/>
              </a:rPr>
              <a:t> models and standard </a:t>
            </a:r>
            <a:r>
              <a:rPr lang="en-US" sz="1200" kern="1200" dirty="0" err="1" smtClean="0">
                <a:solidFill>
                  <a:schemeClr val="tx1"/>
                </a:solidFill>
                <a:latin typeface="+mn-lt"/>
                <a:ea typeface="+mn-ea"/>
                <a:cs typeface="+mn-cs"/>
              </a:rPr>
              <a:t>autobuilding</a:t>
            </a:r>
            <a:r>
              <a:rPr lang="en-US" sz="1200" kern="1200" dirty="0" smtClean="0">
                <a:solidFill>
                  <a:schemeClr val="tx1"/>
                </a:solidFill>
                <a:latin typeface="+mn-lt"/>
                <a:ea typeface="+mn-ea"/>
                <a:cs typeface="+mn-cs"/>
              </a:rPr>
              <a:t> and structure refinement methods showed within hours that the solution was almost certainly correct.</a:t>
            </a:r>
          </a:p>
          <a:p>
            <a:r>
              <a:rPr lang="en-US" sz="1200" kern="1200" dirty="0" smtClean="0">
                <a:solidFill>
                  <a:schemeClr val="tx1"/>
                </a:solidFill>
                <a:latin typeface="+mn-lt"/>
                <a:ea typeface="+mn-ea"/>
                <a:cs typeface="+mn-cs"/>
              </a:rPr>
              <a:t>Using the </a:t>
            </a:r>
            <a:r>
              <a:rPr lang="en-US" sz="1200" kern="1200" dirty="0" err="1" smtClean="0">
                <a:solidFill>
                  <a:schemeClr val="tx1"/>
                </a:solidFill>
                <a:latin typeface="+mn-lt"/>
                <a:ea typeface="+mn-ea"/>
                <a:cs typeface="+mn-cs"/>
              </a:rPr>
              <a:t>Foldit</a:t>
            </a:r>
            <a:r>
              <a:rPr lang="en-US" sz="1200" kern="1200" dirty="0" smtClean="0">
                <a:solidFill>
                  <a:schemeClr val="tx1"/>
                </a:solidFill>
                <a:latin typeface="+mn-lt"/>
                <a:ea typeface="+mn-ea"/>
                <a:cs typeface="+mn-cs"/>
              </a:rPr>
              <a:t> solution, the final refined structure was completed a few days later. Of particular interest in this </a:t>
            </a:r>
            <a:r>
              <a:rPr lang="en-US" sz="1200" kern="1200" dirty="0" err="1" smtClean="0">
                <a:solidFill>
                  <a:schemeClr val="tx1"/>
                </a:solidFill>
                <a:latin typeface="+mn-lt"/>
                <a:ea typeface="+mn-ea"/>
                <a:cs typeface="+mn-cs"/>
              </a:rPr>
              <a:t>monomeric</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retropepsin</a:t>
            </a:r>
            <a:r>
              <a:rPr lang="en-US" sz="1200" kern="1200" dirty="0" smtClean="0">
                <a:solidFill>
                  <a:schemeClr val="tx1"/>
                </a:solidFill>
                <a:latin typeface="+mn-lt"/>
                <a:ea typeface="+mn-ea"/>
                <a:cs typeface="+mn-cs"/>
              </a:rPr>
              <a:t> structure is the molecular surface that normally forms the </a:t>
            </a:r>
            <a:r>
              <a:rPr lang="en-US" sz="1200" kern="1200" dirty="0" err="1" smtClean="0">
                <a:solidFill>
                  <a:schemeClr val="tx1"/>
                </a:solidFill>
                <a:latin typeface="+mn-lt"/>
                <a:ea typeface="+mn-ea"/>
                <a:cs typeface="+mn-cs"/>
              </a:rPr>
              <a:t>dimer</a:t>
            </a:r>
            <a:r>
              <a:rPr lang="en-US" sz="1200" kern="1200" dirty="0" smtClean="0">
                <a:solidFill>
                  <a:schemeClr val="tx1"/>
                </a:solidFill>
                <a:latin typeface="+mn-lt"/>
                <a:ea typeface="+mn-ea"/>
                <a:cs typeface="+mn-cs"/>
              </a:rPr>
              <a:t> interface in </a:t>
            </a:r>
            <a:r>
              <a:rPr lang="en-US" sz="1200" kern="1200" dirty="0" err="1" smtClean="0">
                <a:solidFill>
                  <a:schemeClr val="tx1"/>
                </a:solidFill>
                <a:latin typeface="+mn-lt"/>
                <a:ea typeface="+mn-ea"/>
                <a:cs typeface="+mn-cs"/>
              </a:rPr>
              <a:t>homodimeric</a:t>
            </a:r>
            <a:r>
              <a:rPr lang="en-US" sz="1200" kern="1200" dirty="0" smtClean="0">
                <a:solidFill>
                  <a:schemeClr val="tx1"/>
                </a:solidFill>
                <a:latin typeface="+mn-lt"/>
                <a:ea typeface="+mn-ea"/>
                <a:cs typeface="+mn-cs"/>
              </a:rPr>
              <a:t> protease molecules.  There is a considerable backbone rearrangement in this area in which a flap curls over the half-active site in the monomer (Figure 3).  Additionally, </a:t>
            </a:r>
            <a:r>
              <a:rPr lang="en-GB" sz="1200" kern="1200" dirty="0" smtClean="0">
                <a:solidFill>
                  <a:schemeClr val="tx1"/>
                </a:solidFill>
                <a:latin typeface="+mn-lt"/>
                <a:ea typeface="+mn-ea"/>
                <a:cs typeface="+mn-cs"/>
              </a:rPr>
              <a:t>the N- and C-termini are totally disordered highlighting the absence of a </a:t>
            </a:r>
            <a:r>
              <a:rPr lang="en-GB" sz="1200" kern="1200" dirty="0" err="1" smtClean="0">
                <a:solidFill>
                  <a:schemeClr val="tx1"/>
                </a:solidFill>
                <a:latin typeface="+mn-lt"/>
                <a:ea typeface="+mn-ea"/>
                <a:cs typeface="+mn-cs"/>
              </a:rPr>
              <a:t>dimerization</a:t>
            </a:r>
            <a:r>
              <a:rPr lang="en-GB" sz="1200" kern="1200" dirty="0" smtClean="0">
                <a:solidFill>
                  <a:schemeClr val="tx1"/>
                </a:solidFill>
                <a:latin typeface="+mn-lt"/>
                <a:ea typeface="+mn-ea"/>
                <a:cs typeface="+mn-cs"/>
              </a:rPr>
              <a:t> interface. </a:t>
            </a:r>
            <a:r>
              <a:rPr lang="en-US" sz="1200" kern="1200" dirty="0" smtClean="0">
                <a:solidFill>
                  <a:schemeClr val="tx1"/>
                </a:solidFill>
                <a:latin typeface="+mn-lt"/>
                <a:ea typeface="+mn-ea"/>
                <a:cs typeface="+mn-cs"/>
              </a:rPr>
              <a:t>These features provide exciting opportunities for retroviral drug design, including anti HIV drugs; compounds that bind to the surface formed in the monomer but not the </a:t>
            </a:r>
            <a:r>
              <a:rPr lang="en-US" sz="1200" kern="1200" dirty="0" err="1" smtClean="0">
                <a:solidFill>
                  <a:schemeClr val="tx1"/>
                </a:solidFill>
                <a:latin typeface="+mn-lt"/>
                <a:ea typeface="+mn-ea"/>
                <a:cs typeface="+mn-cs"/>
              </a:rPr>
              <a:t>dimer</a:t>
            </a:r>
            <a:r>
              <a:rPr lang="en-US" sz="1200" kern="1200" dirty="0" smtClean="0">
                <a:solidFill>
                  <a:schemeClr val="tx1"/>
                </a:solidFill>
                <a:latin typeface="+mn-lt"/>
                <a:ea typeface="+mn-ea"/>
                <a:cs typeface="+mn-cs"/>
              </a:rPr>
              <a:t> should shift the equilibrium in favor of the former, which is catalytically inactive. </a:t>
            </a:r>
          </a:p>
          <a:p>
            <a:endParaRPr lang="en-US" dirty="0"/>
          </a:p>
        </p:txBody>
      </p:sp>
      <p:sp>
        <p:nvSpPr>
          <p:cNvPr id="4" name="Slide Number Placeholder 3"/>
          <p:cNvSpPr>
            <a:spLocks noGrp="1"/>
          </p:cNvSpPr>
          <p:nvPr>
            <p:ph type="sldNum" sz="quarter" idx="10"/>
          </p:nvPr>
        </p:nvSpPr>
        <p:spPr/>
        <p:txBody>
          <a:bodyPr/>
          <a:lstStyle/>
          <a:p>
            <a:fld id="{055D3AE6-DD7B-F34A-B495-80FA8142A649}"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4F579D-17AB-40A9-8DB3-F2EC01A609D4}" type="slidenum">
              <a:rPr lang="en-US" smtClean="0"/>
              <a:pPr/>
              <a:t>26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fall we completed our</a:t>
            </a:r>
            <a:r>
              <a:rPr lang="en-US" baseline="0" dirty="0" smtClean="0"/>
              <a:t> first in-depth study of the effects of playing Refraction on student’s performance on tests, and we found that gameplay produced significant improvements.  This study was conducted last with 4,000 third graders.  It was a three week study, and every week the students received a new level pack with 20 levels touching on particular fraction concept.  Each level pack included a pretest that was integrated into the game, and we also gave a final post-test at the end of the study.</a:t>
            </a:r>
            <a:endParaRPr lang="en-US" dirty="0" smtClean="0"/>
          </a:p>
          <a:p>
            <a:endParaRPr lang="en-US" dirty="0" smtClean="0"/>
          </a:p>
          <a:p>
            <a:r>
              <a:rPr lang="en-US" baseline="0" dirty="0" smtClean="0"/>
              <a:t>What we found is that students’ scores on the pre- and post-tests made statistically significant improvements between each of the level packs, and the rate of improvement increased as the students played longer.  These results are really encouraging, and they show that gameplay can improve player’s understanding of fractions.</a:t>
            </a:r>
          </a:p>
        </p:txBody>
      </p:sp>
      <p:sp>
        <p:nvSpPr>
          <p:cNvPr id="4" name="Slide Number Placeholder 3"/>
          <p:cNvSpPr>
            <a:spLocks noGrp="1"/>
          </p:cNvSpPr>
          <p:nvPr>
            <p:ph type="sldNum" sz="quarter" idx="10"/>
          </p:nvPr>
        </p:nvSpPr>
        <p:spPr/>
        <p:txBody>
          <a:bodyPr/>
          <a:lstStyle/>
          <a:p>
            <a:fld id="{108125BB-93A7-45F9-A59E-7C3B397A9331}" type="slidenum">
              <a:rPr lang="en-US" smtClean="0"/>
              <a:pPr/>
              <a:t>27</a:t>
            </a:fld>
            <a:endParaRPr lang="en-US"/>
          </a:p>
        </p:txBody>
      </p:sp>
    </p:spTree>
    <p:extLst>
      <p:ext uri="{BB962C8B-B14F-4D97-AF65-F5344CB8AC3E}">
        <p14:creationId xmlns:p14="http://schemas.microsoft.com/office/powerpoint/2010/main" val="747447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many intelligent tutor instances</a:t>
            </a:r>
            <a:r>
              <a:rPr lang="en-US" baseline="0" dirty="0" smtClean="0"/>
              <a:t> out there.  But how do we know if the specific tutor is optimal?  Currently the answer is we don’t.  We trust in the expert that designed it.  </a:t>
            </a:r>
          </a:p>
          <a:p>
            <a:endParaRPr lang="en-US" baseline="0" dirty="0" smtClean="0"/>
          </a:p>
          <a:p>
            <a:r>
              <a:rPr lang="en-US" baseline="0" dirty="0" smtClean="0"/>
              <a:t>Our approach is to only trust data.  Lots of data.  Consider this current model of the game tutor.</a:t>
            </a:r>
            <a:endParaRPr lang="en-US" dirty="0"/>
          </a:p>
        </p:txBody>
      </p:sp>
      <p:sp>
        <p:nvSpPr>
          <p:cNvPr id="4" name="Slide Number Placeholder 3"/>
          <p:cNvSpPr>
            <a:spLocks noGrp="1"/>
          </p:cNvSpPr>
          <p:nvPr>
            <p:ph type="sldNum" sz="quarter" idx="10"/>
          </p:nvPr>
        </p:nvSpPr>
        <p:spPr/>
        <p:txBody>
          <a:bodyPr/>
          <a:lstStyle/>
          <a:p>
            <a:fld id="{9B4F579D-17AB-40A9-8DB3-F2EC01A609D4}" type="slidenum">
              <a:rPr lang="en-US" smtClean="0"/>
              <a:pPr/>
              <a:t>36</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(please animate this slide)</a:t>
            </a:r>
          </a:p>
          <a:p>
            <a:endParaRPr lang="en-US" dirty="0" smtClean="0"/>
          </a:p>
          <a:p>
            <a:r>
              <a:rPr lang="en-US" dirty="0" smtClean="0"/>
              <a:t>We</a:t>
            </a:r>
            <a:r>
              <a:rPr lang="en-US" baseline="0" dirty="0" smtClean="0"/>
              <a:t> evolve the current tutor by presenting different variations to a number of different students, and assess the effectiveness of each.  As long as the volume of students is large, and varied (we have 50,000 students from k12.com available for our studies) we can find the best variation.</a:t>
            </a:r>
            <a:endParaRPr lang="en-US" dirty="0"/>
          </a:p>
        </p:txBody>
      </p:sp>
      <p:sp>
        <p:nvSpPr>
          <p:cNvPr id="4" name="Slide Number Placeholder 3"/>
          <p:cNvSpPr>
            <a:spLocks noGrp="1"/>
          </p:cNvSpPr>
          <p:nvPr>
            <p:ph type="sldNum" sz="quarter" idx="10"/>
          </p:nvPr>
        </p:nvSpPr>
        <p:spPr/>
        <p:txBody>
          <a:bodyPr/>
          <a:lstStyle/>
          <a:p>
            <a:fld id="{9B4F579D-17AB-40A9-8DB3-F2EC01A609D4}" type="slidenum">
              <a:rPr lang="en-US" smtClean="0"/>
              <a:pPr/>
              <a:t>37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hard to make entertaining game for money</a:t>
            </a:r>
          </a:p>
          <a:p>
            <a:r>
              <a:rPr lang="en-US" dirty="0" smtClean="0"/>
              <a:t>even harder to do this and solve a problem</a:t>
            </a:r>
          </a:p>
          <a:p>
            <a:pPr lvl="1"/>
            <a:r>
              <a:rPr lang="en-US" dirty="0" smtClean="0"/>
              <a:t>at least twice as hard</a:t>
            </a:r>
          </a:p>
          <a:p>
            <a:pPr lvl="2">
              <a:buNone/>
            </a:pPr>
            <a:r>
              <a:rPr lang="en-US" dirty="0" smtClean="0"/>
              <a:t>no leeway for game design if you need it to be real</a:t>
            </a:r>
          </a:p>
          <a:p>
            <a:pPr lvl="2">
              <a:buNone/>
            </a:pPr>
            <a:r>
              <a:rPr lang="en-US" dirty="0" smtClean="0"/>
              <a:t>really learn, real biochemistry</a:t>
            </a:r>
          </a:p>
          <a:p>
            <a:r>
              <a:rPr lang="en-US" dirty="0" smtClean="0"/>
              <a:t>cannot separate the two objectives</a:t>
            </a:r>
          </a:p>
          <a:p>
            <a:pPr lvl="1"/>
            <a:r>
              <a:rPr lang="en-US" dirty="0" smtClean="0"/>
              <a:t>need to combine game and science skill to discover how to do it</a:t>
            </a:r>
          </a:p>
          <a:p>
            <a:endParaRPr lang="en-US" dirty="0" smtClean="0"/>
          </a:p>
          <a:p>
            <a:r>
              <a:rPr lang="en-US" dirty="0" smtClean="0"/>
              <a:t>Infinitely</a:t>
            </a:r>
            <a:r>
              <a:rPr lang="en-US" baseline="0" dirty="0" smtClean="0"/>
              <a:t> harder, </a:t>
            </a:r>
            <a:endParaRPr lang="en-US" dirty="0"/>
          </a:p>
        </p:txBody>
      </p:sp>
      <p:sp>
        <p:nvSpPr>
          <p:cNvPr id="4" name="Slide Number Placeholder 3"/>
          <p:cNvSpPr>
            <a:spLocks noGrp="1"/>
          </p:cNvSpPr>
          <p:nvPr>
            <p:ph type="sldNum" sz="quarter" idx="10"/>
          </p:nvPr>
        </p:nvSpPr>
        <p:spPr/>
        <p:txBody>
          <a:bodyPr/>
          <a:lstStyle/>
          <a:p>
            <a:fld id="{35466717-1A06-0E43-B5C9-8FA3323EBB19}" type="slidenum">
              <a:rPr lang="en-US" smtClean="0"/>
              <a:pPr/>
              <a:t>5</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process continues by</a:t>
            </a:r>
            <a:r>
              <a:rPr lang="en-US" baseline="0" dirty="0" smtClean="0"/>
              <a:t> varying the winner variation further, until we find the model that proves to be most effective.</a:t>
            </a:r>
            <a:endParaRPr lang="en-US" dirty="0"/>
          </a:p>
        </p:txBody>
      </p:sp>
      <p:sp>
        <p:nvSpPr>
          <p:cNvPr id="4" name="Slide Number Placeholder 3"/>
          <p:cNvSpPr>
            <a:spLocks noGrp="1"/>
          </p:cNvSpPr>
          <p:nvPr>
            <p:ph type="sldNum" sz="quarter" idx="10"/>
          </p:nvPr>
        </p:nvSpPr>
        <p:spPr/>
        <p:txBody>
          <a:bodyPr/>
          <a:lstStyle/>
          <a:p>
            <a:fld id="{9B4F579D-17AB-40A9-8DB3-F2EC01A609D4}" type="slidenum">
              <a:rPr lang="en-US" smtClean="0"/>
              <a:pPr/>
              <a:t>38</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smtClean="0"/>
              <a:t>In our game, each “state” means a configuration of pieces. This is the level I showed you earlier, and now I’m showing the states along the path to the goal.</a:t>
            </a:r>
          </a:p>
          <a:p>
            <a:pPr eaLnBrk="1" hangingPunct="1">
              <a:spcBef>
                <a:spcPct val="0"/>
              </a:spcBef>
            </a:pPr>
            <a:endParaRPr lang="en-US" dirty="0" smtClean="0"/>
          </a:p>
          <a:p>
            <a:pPr eaLnBrk="1" hangingPunct="1">
              <a:spcBef>
                <a:spcPct val="0"/>
              </a:spcBef>
            </a:pPr>
            <a:r>
              <a:rPr lang="en-US" dirty="0" err="1" smtClean="0"/>
              <a:t>Yun</a:t>
            </a:r>
            <a:r>
              <a:rPr lang="en-US" dirty="0" smtClean="0"/>
              <a:t>-En:</a:t>
            </a:r>
          </a:p>
          <a:p>
            <a:pPr eaLnBrk="1" hangingPunct="1">
              <a:spcBef>
                <a:spcPct val="0"/>
              </a:spcBef>
            </a:pPr>
            <a:endParaRPr lang="en-US" dirty="0" smtClean="0"/>
          </a:p>
          <a:p>
            <a:pPr eaLnBrk="1" hangingPunct="1">
              <a:spcBef>
                <a:spcPct val="0"/>
              </a:spcBef>
            </a:pPr>
            <a:r>
              <a:rPr lang="en-US" dirty="0" smtClean="0"/>
              <a:t>I</a:t>
            </a:r>
            <a:r>
              <a:rPr lang="en-US" baseline="0" dirty="0" smtClean="0"/>
              <a:t> doubt we have time for </a:t>
            </a:r>
            <a:r>
              <a:rPr lang="en-US" baseline="0" dirty="0" err="1" smtClean="0"/>
              <a:t>playtracer</a:t>
            </a:r>
            <a:r>
              <a:rPr lang="en-US" baseline="0" dirty="0" smtClean="0"/>
              <a:t>.  It’s a bit arcane for people who are not game designers or HCI researchers, and it can’t really be explained in levels, only all at once.  Probably just cut this section.</a:t>
            </a:r>
            <a:endParaRPr lang="en-US" dirty="0" smtClean="0"/>
          </a:p>
        </p:txBody>
      </p:sp>
      <p:sp>
        <p:nvSpPr>
          <p:cNvPr id="4" name="Slide Number Placeholder 3"/>
          <p:cNvSpPr>
            <a:spLocks noGrp="1"/>
          </p:cNvSpPr>
          <p:nvPr>
            <p:ph type="sldNum" sz="quarter" idx="5"/>
          </p:nvPr>
        </p:nvSpPr>
        <p:spPr/>
        <p:txBody>
          <a:bodyPr/>
          <a:lstStyle/>
          <a:p>
            <a:pPr>
              <a:defRPr/>
            </a:pPr>
            <a:fld id="{2EE09BD8-7AC8-40DC-817C-A968934B01C3}" type="slidenum">
              <a:rPr lang="en-US" smtClean="0"/>
              <a:pPr>
                <a:defRPr/>
              </a:pPr>
              <a:t>42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dirty="0" smtClean="0"/>
              <a:t>As educators, we want to be able to see HOW players play the game, and to be able to visualize their trajectories through the game. For example, think of a playtrace as a graph where vertices are game states. There could be a start state and one or more goal states,</a:t>
            </a:r>
          </a:p>
        </p:txBody>
      </p:sp>
      <p:sp>
        <p:nvSpPr>
          <p:cNvPr id="4" name="Slide Number Placeholder 3"/>
          <p:cNvSpPr>
            <a:spLocks noGrp="1"/>
          </p:cNvSpPr>
          <p:nvPr>
            <p:ph type="sldNum" sz="quarter" idx="5"/>
          </p:nvPr>
        </p:nvSpPr>
        <p:spPr/>
        <p:txBody>
          <a:bodyPr/>
          <a:lstStyle/>
          <a:p>
            <a:pPr>
              <a:defRPr/>
            </a:pPr>
            <a:fld id="{37C4E1E5-012C-4568-93E5-B9ECDC19486E}" type="slidenum">
              <a:rPr lang="en-US" smtClean="0"/>
              <a:pPr>
                <a:defRPr/>
              </a:pPr>
              <a:t>43</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501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as well as all the other game states that we observe players in,</a:t>
            </a:r>
          </a:p>
        </p:txBody>
      </p:sp>
      <p:sp>
        <p:nvSpPr>
          <p:cNvPr id="4" name="Slide Number Placeholder 3"/>
          <p:cNvSpPr>
            <a:spLocks noGrp="1"/>
          </p:cNvSpPr>
          <p:nvPr>
            <p:ph type="sldNum" sz="quarter" idx="5"/>
          </p:nvPr>
        </p:nvSpPr>
        <p:spPr/>
        <p:txBody>
          <a:bodyPr/>
          <a:lstStyle/>
          <a:p>
            <a:pPr>
              <a:defRPr/>
            </a:pPr>
            <a:fld id="{37F17860-6373-44E4-AB86-158121258A05}" type="slidenum">
              <a:rPr lang="en-US" smtClean="0"/>
              <a:pPr>
                <a:defRPr/>
              </a:pPr>
              <a:t>44</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p:spPr>
      </p:sp>
      <p:sp>
        <p:nvSpPr>
          <p:cNvPr id="522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and the paths they take between states as they try to succeed.</a:t>
            </a:r>
          </a:p>
        </p:txBody>
      </p:sp>
      <p:sp>
        <p:nvSpPr>
          <p:cNvPr id="4" name="Slide Number Placeholder 3"/>
          <p:cNvSpPr>
            <a:spLocks noGrp="1"/>
          </p:cNvSpPr>
          <p:nvPr>
            <p:ph type="sldNum" sz="quarter" idx="5"/>
          </p:nvPr>
        </p:nvSpPr>
        <p:spPr/>
        <p:txBody>
          <a:bodyPr/>
          <a:lstStyle/>
          <a:p>
            <a:pPr>
              <a:defRPr/>
            </a:pPr>
            <a:fld id="{49744436-0C97-480D-900D-B49E7CEDD0FD}" type="slidenum">
              <a:rPr lang="en-US" smtClean="0"/>
              <a:pPr>
                <a:defRPr/>
              </a:pPr>
              <a:t>45</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bwMode="auto">
          <a:noFill/>
          <a:ln>
            <a:solidFill>
              <a:srgbClr val="000000"/>
            </a:solidFill>
            <a:miter lim="800000"/>
            <a:headEnd/>
            <a:tailEnd/>
          </a:ln>
        </p:spPr>
      </p:sp>
      <p:sp>
        <p:nvSpPr>
          <p:cNvPr id="542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Even better, if we can draw the graph such that states that are far away from the goal state in the game appear far away in the visualization, and vice versa, we can just glance at the graph and see what strategies the players are trying.</a:t>
            </a:r>
          </a:p>
        </p:txBody>
      </p:sp>
      <p:sp>
        <p:nvSpPr>
          <p:cNvPr id="4" name="Slide Number Placeholder 3"/>
          <p:cNvSpPr>
            <a:spLocks noGrp="1"/>
          </p:cNvSpPr>
          <p:nvPr>
            <p:ph type="sldNum" sz="quarter" idx="5"/>
          </p:nvPr>
        </p:nvSpPr>
        <p:spPr/>
        <p:txBody>
          <a:bodyPr/>
          <a:lstStyle/>
          <a:p>
            <a:pPr>
              <a:defRPr/>
            </a:pPr>
            <a:fld id="{5B9CABD9-9E48-4087-9D3C-5642D0261649}" type="slidenum">
              <a:rPr lang="en-US" smtClean="0"/>
              <a:pPr>
                <a:defRPr/>
              </a:pPr>
              <a:t>46</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We have a built a system that allows us to visualize players based on the moves they make in the game.  Here, dots represent game states: the bigger the dot, the more players that reached that state.  States are mapped to two dimensions so that similar states are close to each other.  Blue arrows represent moves made by winning players, and red arrows are moves made by losing players.</a:t>
            </a:r>
          </a:p>
          <a:p>
            <a:pPr eaLnBrk="1" hangingPunct="1"/>
            <a:endParaRPr lang="en-US" smtClean="0"/>
          </a:p>
          <a:p>
            <a:pPr eaLnBrk="1" hangingPunct="1"/>
            <a:r>
              <a:rPr lang="en-US" smtClean="0"/>
              <a:t>The yellow state is the start and the green state is the end, so players that move left are getting farther from the goal.  We can look at this visualization and find clusters to figure out what players are thinking and what strategies they employ.</a:t>
            </a:r>
          </a:p>
        </p:txBody>
      </p:sp>
      <p:sp>
        <p:nvSpPr>
          <p:cNvPr id="4" name="Slide Number Placeholder 3"/>
          <p:cNvSpPr>
            <a:spLocks noGrp="1"/>
          </p:cNvSpPr>
          <p:nvPr>
            <p:ph type="sldNum" sz="quarter" idx="5"/>
          </p:nvPr>
        </p:nvSpPr>
        <p:spPr/>
        <p:txBody>
          <a:bodyPr/>
          <a:lstStyle/>
          <a:p>
            <a:pPr>
              <a:defRPr/>
            </a:pPr>
            <a:fld id="{6DC3C30C-EBD8-4696-8B15-7DFE3A0F577B}" type="slidenum">
              <a:rPr lang="en-US" smtClean="0"/>
              <a:pPr>
                <a:defRPr/>
              </a:pPr>
              <a:t>47</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bwMode="auto">
          <a:noFill/>
          <a:ln>
            <a:solidFill>
              <a:srgbClr val="000000"/>
            </a:solidFill>
            <a:miter lim="800000"/>
            <a:headEnd/>
            <a:tailEnd/>
          </a:ln>
        </p:spPr>
      </p:sp>
      <p:sp>
        <p:nvSpPr>
          <p:cNvPr id="583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smtClean="0"/>
              <a:t>For example, if we look at this state,</a:t>
            </a:r>
          </a:p>
        </p:txBody>
      </p:sp>
      <p:sp>
        <p:nvSpPr>
          <p:cNvPr id="4" name="Slide Number Placeholder 3"/>
          <p:cNvSpPr>
            <a:spLocks noGrp="1"/>
          </p:cNvSpPr>
          <p:nvPr>
            <p:ph type="sldNum" sz="quarter" idx="5"/>
          </p:nvPr>
        </p:nvSpPr>
        <p:spPr/>
        <p:txBody>
          <a:bodyPr/>
          <a:lstStyle/>
          <a:p>
            <a:pPr>
              <a:defRPr/>
            </a:pPr>
            <a:fld id="{6294DEF4-DE7B-4A41-AE81-E4B6338373B4}" type="slidenum">
              <a:rPr lang="en-US" smtClean="0"/>
              <a:pPr>
                <a:defRPr/>
              </a:pPr>
              <a:t>48</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p:cNvSpPr>
            <a:spLocks noGrp="1" noRot="1" noChangeAspect="1" noTextEdit="1"/>
          </p:cNvSpPr>
          <p:nvPr>
            <p:ph type="sldImg"/>
          </p:nvPr>
        </p:nvSpPr>
        <p:spPr>
          <a:ln/>
        </p:spPr>
      </p:sp>
      <p:sp>
        <p:nvSpPr>
          <p:cNvPr id="7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Times New Roman" pitchFamily="18" charset="0"/>
              </a:rPr>
              <a:t>The problem we need to solve is: Given what we know about the student based on their gameplay history (represented by smiley faces), which level should we give them next?  The goal is to give out levels that efficiently teach students the relevant concepts, while at the same time keeping them from being bored or frustrated. Both of these are long-term goals, not immediate.  The major challenges here are learning over the giant state space, namely all possible histories,  and the giant action space, namely all possible level configurations. </a:t>
            </a:r>
          </a:p>
        </p:txBody>
      </p:sp>
      <p:sp>
        <p:nvSpPr>
          <p:cNvPr id="7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8322327E-EB13-4C79-B92A-409685FBA04E}" type="slidenum">
              <a:rPr lang="en-US" sz="1200" smtClean="0"/>
              <a:pPr eaLnBrk="1" hangingPunct="1"/>
              <a:t>49</a:t>
            </a:fld>
            <a:endParaRPr lang="en-US" sz="120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Times New Roman" pitchFamily="18" charset="0"/>
              </a:rPr>
              <a:t>Here’s an example of how we analyze data from players.  This first player does well on the third example of the first concept, and so we move them on to the second and third concepts.  But when we test their transfer to other games, the score is very low. So we backpropagate that information through all the states they visited. This allows us to prioritize the long term rewards such as transfer over the short term rewards such as boredom.  Now a second player starts the game, but does differently on the first level. We give them the second level and they perform roughly the same. An important challenge in RL is compacting states, or determining when two players histories are similar enough they can share data. This can be done by either designing a well-constructed state space or by learning where the overlap is based on the data. For the sake of argument let’s assume this happens here. We give problem 3 and the player does well, but  we decide to explore to stay away from the first player’s path.  We give them a few more levels before moving on to the other concepts and they do well.  Now again, we backpropogate that info.  Note that since the paths crossed, we can fill in info for both paths.  It actually turns out that the best path we find for a player who does okay on level 1 is not a path any player played, but rather a combination.  This shows the power of reinforcement learning over A/B testing.</a:t>
            </a: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CD865B5-C427-41F5-945A-48DE706E8366}" type="slidenum">
              <a:rPr lang="en-US" sz="1200" smtClean="0"/>
              <a:pPr eaLnBrk="1" hangingPunct="1"/>
              <a:t>50</a:t>
            </a:fld>
            <a:endParaRPr lang="en-US" sz="120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bwMode="auto">
          <a:noFill/>
          <a:ln>
            <a:solidFill>
              <a:srgbClr val="000000"/>
            </a:solidFill>
            <a:miter lim="800000"/>
            <a:headEnd/>
            <a:tailEnd/>
          </a:ln>
        </p:spPr>
      </p:sp>
      <p:sp>
        <p:nvSpPr>
          <p:cNvPr id="19459"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There are many sequences and structures.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19460"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B7C12F65-9887-484A-9753-06A13B19983F}" type="slidenum">
              <a:rPr lang="en-US" smtClean="0"/>
              <a:pPr/>
              <a:t>7</a:t>
            </a:fld>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Times New Roman" pitchFamily="18" charset="0"/>
              </a:rPr>
              <a:t>Note that in reality the problem may be many times more complex.  Using all this information from so many players, our policy gets better and better at teaching people and keeping them engaged. And with so many paths through the space, we’ll be able to know at every state what is the best direction to lead players.</a:t>
            </a:r>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3399E016-11ED-4603-B0C3-ED0B28F78B70}" type="slidenum">
              <a:rPr lang="en-US" sz="1200" smtClean="0"/>
              <a:pPr eaLnBrk="1" hangingPunct="1"/>
              <a:t>51</a:t>
            </a:fld>
            <a:endParaRPr lang="en-US" sz="120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latin typeface="Times New Roman" pitchFamily="18" charset="0"/>
              </a:rPr>
              <a:t>We have performed an initial experiment using some of these ideas on one of our games.  We tested the algorithm on a much simpler domain, with the goal being to try to get the players to play the game as long as possible, and the only actions being to give difficulties (from 0-5 stars, 5 being the toughest).  Our policy is better than the random baseline.  When we tried to compare our policy to the human-designed policy, some of all developers made a mistake asking for demographics, causing the progression to do very badly.  So we don’t have results for that yet. However, examining the policies shows the potential of this approach to generate unusual progressions that allow us to better understand human behavior.  For example, when picking the first three levels of the game, the game picks the first level to be the easiest.  If you don’t do really well, it classifies you as a beginner and keeps you at that difficulty for another 2 levels so as not to frustrate you.  However, if you do well on the zero-star, the policy realizes you are at risk of being bored and so gives you the hardest possible level.  It does this even though it knows you won’t do that well, because it wants to demonstrate that this game has to potential to be challenging.  It then lowers the difficulty back to a normal level.</a:t>
            </a: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9747E86-F29A-42FF-B43C-44F262F81B8C}" type="slidenum">
              <a:rPr lang="en-US" sz="1200" smtClean="0"/>
              <a:pPr eaLnBrk="1" hangingPunct="1"/>
              <a:t>52</a:t>
            </a:fld>
            <a:endParaRPr lang="en-US" sz="120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Player search over strategies; not just searching for solutions</a:t>
            </a:r>
          </a:p>
          <a:p>
            <a:r>
              <a:rPr lang="en-US" dirty="0" err="1" smtClean="0"/>
              <a:t>Wiki</a:t>
            </a:r>
            <a:r>
              <a:rPr lang="en-US" dirty="0" smtClean="0"/>
              <a:t>; create new terminology, share strategies</a:t>
            </a:r>
          </a:p>
          <a:p>
            <a:endParaRPr lang="en-US" dirty="0"/>
          </a:p>
        </p:txBody>
      </p:sp>
      <p:sp>
        <p:nvSpPr>
          <p:cNvPr id="4" name="Slide Number Placeholder 3"/>
          <p:cNvSpPr>
            <a:spLocks noGrp="1"/>
          </p:cNvSpPr>
          <p:nvPr>
            <p:ph type="sldNum" sz="quarter" idx="10"/>
          </p:nvPr>
        </p:nvSpPr>
        <p:spPr/>
        <p:txBody>
          <a:bodyPr/>
          <a:lstStyle/>
          <a:p>
            <a:fld id="{8F0D88B1-81CF-8249-A8F5-0CBDA3E9592B}" type="slidenum">
              <a:rPr lang="en-US" smtClean="0"/>
              <a:pPr/>
              <a:t>58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See if players</a:t>
            </a:r>
            <a:r>
              <a:rPr lang="en-US" baseline="0" dirty="0" smtClean="0"/>
              <a:t> can codify their strategies in a systematic</a:t>
            </a:r>
          </a:p>
          <a:p>
            <a:r>
              <a:rPr lang="en-US" dirty="0" smtClean="0"/>
              <a:t>Gave players</a:t>
            </a:r>
            <a:r>
              <a:rPr lang="en-US" baseline="0" dirty="0" smtClean="0"/>
              <a:t> a cookbook to code up </a:t>
            </a:r>
            <a:r>
              <a:rPr lang="en-US" baseline="0" dirty="0" err="1" smtClean="0"/>
              <a:t>algortihms</a:t>
            </a:r>
            <a:endParaRPr lang="en-US" baseline="0" dirty="0" smtClean="0"/>
          </a:p>
          <a:p>
            <a:r>
              <a:rPr lang="en-US" baseline="0" dirty="0" smtClean="0"/>
              <a:t>Visual block-based and scripting language</a:t>
            </a:r>
          </a:p>
          <a:p>
            <a:r>
              <a:rPr lang="en-US" baseline="0" dirty="0" smtClean="0"/>
              <a:t>Players can share algorithms online, edit, and run other players’ algorithms</a:t>
            </a:r>
            <a:endParaRPr lang="en-US" dirty="0"/>
          </a:p>
        </p:txBody>
      </p:sp>
      <p:sp>
        <p:nvSpPr>
          <p:cNvPr id="4" name="Slide Number Placeholder 3"/>
          <p:cNvSpPr>
            <a:spLocks noGrp="1"/>
          </p:cNvSpPr>
          <p:nvPr>
            <p:ph type="sldNum" sz="quarter" idx="10"/>
          </p:nvPr>
        </p:nvSpPr>
        <p:spPr/>
        <p:txBody>
          <a:bodyPr/>
          <a:lstStyle/>
          <a:p>
            <a:fld id="{055D3AE6-DD7B-F34A-B495-80FA8142A649}" type="slidenum">
              <a:rPr lang="en-US" smtClean="0"/>
              <a:pPr/>
              <a:t>59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Comparable algorithmically and in performance</a:t>
            </a:r>
          </a:p>
          <a:p>
            <a:endParaRPr lang="en-US" dirty="0"/>
          </a:p>
        </p:txBody>
      </p:sp>
      <p:sp>
        <p:nvSpPr>
          <p:cNvPr id="4" name="Slide Number Placeholder 3"/>
          <p:cNvSpPr>
            <a:spLocks noGrp="1"/>
          </p:cNvSpPr>
          <p:nvPr>
            <p:ph type="sldNum" sz="quarter" idx="10"/>
          </p:nvPr>
        </p:nvSpPr>
        <p:spPr/>
        <p:txBody>
          <a:bodyPr/>
          <a:lstStyle/>
          <a:p>
            <a:fld id="{055D3AE6-DD7B-F34A-B495-80FA8142A649}" type="slidenum">
              <a:rPr lang="en-US" smtClean="0"/>
              <a:pPr/>
              <a:t>62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Comparable algorithmically and in performance</a:t>
            </a:r>
          </a:p>
          <a:p>
            <a:endParaRPr lang="en-US" dirty="0"/>
          </a:p>
        </p:txBody>
      </p:sp>
      <p:sp>
        <p:nvSpPr>
          <p:cNvPr id="4" name="Slide Number Placeholder 3"/>
          <p:cNvSpPr>
            <a:spLocks noGrp="1"/>
          </p:cNvSpPr>
          <p:nvPr>
            <p:ph type="sldNum" sz="quarter" idx="10"/>
          </p:nvPr>
        </p:nvSpPr>
        <p:spPr/>
        <p:txBody>
          <a:bodyPr/>
          <a:lstStyle/>
          <a:p>
            <a:fld id="{055D3AE6-DD7B-F34A-B495-80FA8142A649}" type="slidenum">
              <a:rPr lang="en-US" smtClean="0"/>
              <a:pPr/>
              <a:t>63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Comparable algorithmically and in performance</a:t>
            </a:r>
          </a:p>
          <a:p>
            <a:endParaRPr lang="en-US" dirty="0"/>
          </a:p>
        </p:txBody>
      </p:sp>
      <p:sp>
        <p:nvSpPr>
          <p:cNvPr id="4" name="Slide Number Placeholder 3"/>
          <p:cNvSpPr>
            <a:spLocks noGrp="1"/>
          </p:cNvSpPr>
          <p:nvPr>
            <p:ph type="sldNum" sz="quarter" idx="10"/>
          </p:nvPr>
        </p:nvSpPr>
        <p:spPr/>
        <p:txBody>
          <a:bodyPr/>
          <a:lstStyle/>
          <a:p>
            <a:fld id="{055D3AE6-DD7B-F34A-B495-80FA8142A649}" type="slidenum">
              <a:rPr lang="en-US" smtClean="0"/>
              <a:pPr/>
              <a:t>64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Look at how we approached these challenges with </a:t>
            </a:r>
            <a:r>
              <a:rPr lang="en-US" dirty="0" err="1" smtClean="0"/>
              <a:t>Foldit</a:t>
            </a:r>
            <a:endParaRPr lang="en-US" dirty="0" smtClean="0"/>
          </a:p>
          <a:p>
            <a:r>
              <a:rPr lang="en-US" dirty="0" smtClean="0"/>
              <a:t>Game to tackle key</a:t>
            </a:r>
            <a:r>
              <a:rPr lang="en-US" baseline="0" dirty="0" smtClean="0"/>
              <a:t> problem in biochemistry: protein structure prediction</a:t>
            </a:r>
          </a:p>
          <a:p>
            <a:r>
              <a:rPr lang="en-US" baseline="0" dirty="0" smtClean="0"/>
              <a:t>Proteins do all functions in all living organisms: understanding protein folding = secret to life</a:t>
            </a:r>
          </a:p>
          <a:p>
            <a:r>
              <a:rPr lang="en-US" baseline="0" dirty="0" smtClean="0"/>
              <a:t>Problem is to determine how a particular protein will fold</a:t>
            </a:r>
          </a:p>
          <a:p>
            <a:r>
              <a:rPr lang="en-US" baseline="0" dirty="0" smtClean="0"/>
              <a:t>Joint project with UW biochemistry Baker Lab</a:t>
            </a:r>
          </a:p>
          <a:p>
            <a:r>
              <a:rPr lang="en-US" baseline="0" dirty="0" smtClean="0"/>
              <a:t>Players and groups compete to find high scoring protein structures</a:t>
            </a:r>
          </a:p>
          <a:p>
            <a:r>
              <a:rPr lang="en-US" dirty="0" smtClean="0"/>
              <a:t>Real-time</a:t>
            </a:r>
            <a:r>
              <a:rPr lang="en-US" baseline="0" dirty="0" smtClean="0"/>
              <a:t> scoring based on scientifically accurate protein energy model</a:t>
            </a:r>
          </a:p>
          <a:p>
            <a:r>
              <a:rPr lang="en-US" baseline="0" dirty="0" smtClean="0"/>
              <a:t>So high scores -&gt; better folded</a:t>
            </a:r>
          </a:p>
          <a:p>
            <a:endParaRPr lang="en-US" dirty="0"/>
          </a:p>
        </p:txBody>
      </p:sp>
      <p:sp>
        <p:nvSpPr>
          <p:cNvPr id="4" name="Slide Number Placeholder 3"/>
          <p:cNvSpPr>
            <a:spLocks noGrp="1"/>
          </p:cNvSpPr>
          <p:nvPr>
            <p:ph type="sldNum" sz="quarter" idx="10"/>
          </p:nvPr>
        </p:nvSpPr>
        <p:spPr/>
        <p:txBody>
          <a:bodyPr/>
          <a:lstStyle/>
          <a:p>
            <a:fld id="{35466717-1A06-0E43-B5C9-8FA3323EBB19}" type="slidenum">
              <a:rPr lang="en-US" smtClean="0"/>
              <a:pPr/>
              <a:t>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These are offline puzzles </a:t>
            </a:r>
            <a:r>
              <a:rPr lang="en-US" baseline="0" dirty="0" smtClean="0"/>
              <a:t>g</a:t>
            </a:r>
            <a:r>
              <a:rPr lang="en-US" dirty="0" smtClean="0"/>
              <a:t>rouped by related concepts</a:t>
            </a:r>
          </a:p>
          <a:p>
            <a:r>
              <a:rPr lang="en-US" dirty="0" smtClean="0"/>
              <a:t>They teach visualization</a:t>
            </a:r>
            <a:r>
              <a:rPr lang="en-US" baseline="0" dirty="0" smtClean="0"/>
              <a:t> and interactions, </a:t>
            </a:r>
            <a:r>
              <a:rPr lang="en-US" dirty="0" smtClean="0"/>
              <a:t>with set goal score</a:t>
            </a:r>
            <a:r>
              <a:rPr lang="en-US" baseline="0" dirty="0" smtClean="0"/>
              <a:t> </a:t>
            </a:r>
            <a:endParaRPr lang="en-US" dirty="0" smtClean="0"/>
          </a:p>
          <a:p>
            <a:r>
              <a:rPr lang="en-US" dirty="0" smtClean="0"/>
              <a:t>Context sensitive Text-bubble hints</a:t>
            </a:r>
            <a:r>
              <a:rPr lang="en-US" baseline="0" dirty="0" smtClean="0"/>
              <a:t> guide players to solution</a:t>
            </a:r>
          </a:p>
          <a:p>
            <a:r>
              <a:rPr lang="en-US" baseline="0" dirty="0" smtClean="0"/>
              <a:t>Players are rewarded for success with fun animations</a:t>
            </a:r>
          </a:p>
          <a:p>
            <a:endParaRPr lang="en-US" baseline="0" dirty="0" smtClean="0"/>
          </a:p>
        </p:txBody>
      </p:sp>
      <p:sp>
        <p:nvSpPr>
          <p:cNvPr id="4" name="Slide Number Placeholder 3"/>
          <p:cNvSpPr>
            <a:spLocks noGrp="1"/>
          </p:cNvSpPr>
          <p:nvPr>
            <p:ph type="sldNum" sz="quarter" idx="10"/>
          </p:nvPr>
        </p:nvSpPr>
        <p:spPr/>
        <p:txBody>
          <a:bodyPr/>
          <a:lstStyle/>
          <a:p>
            <a:fld id="{055D3AE6-DD7B-F34A-B495-80FA8142A649}" type="slidenum">
              <a:rPr lang="en-US" smtClean="0"/>
              <a:pPr/>
              <a:t>9</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Level refined through think </a:t>
            </a:r>
            <a:r>
              <a:rPr lang="en-US" baseline="0" dirty="0" err="1" smtClean="0"/>
              <a:t>alouds</a:t>
            </a:r>
            <a:r>
              <a:rPr lang="en-US" baseline="0" dirty="0" smtClean="0"/>
              <a:t> and data gathering</a:t>
            </a:r>
          </a:p>
          <a:p>
            <a:r>
              <a:rPr lang="en-US" baseline="0" dirty="0" smtClean="0"/>
              <a:t>Use data to find problems in levels and evaluate changes, leveraging the many new players who join each day</a:t>
            </a:r>
          </a:p>
          <a:p>
            <a:endParaRPr lang="en-US" baseline="0" dirty="0" smtClean="0"/>
          </a:p>
          <a:p>
            <a:r>
              <a:rPr lang="en-US" baseline="0" dirty="0" err="1" smtClean="0"/>
              <a:t>x</a:t>
            </a:r>
            <a:r>
              <a:rPr lang="en-US" baseline="0" dirty="0" smtClean="0"/>
              <a:t> axis is days and </a:t>
            </a:r>
            <a:r>
              <a:rPr lang="en-US" baseline="0" dirty="0" err="1" smtClean="0"/>
              <a:t>y</a:t>
            </a:r>
            <a:r>
              <a:rPr lang="en-US" baseline="0" dirty="0" smtClean="0"/>
              <a:t> axis is percentage of players who completed the level</a:t>
            </a:r>
          </a:p>
          <a:p>
            <a:endParaRPr lang="en-US" baseline="0" dirty="0" smtClean="0"/>
          </a:p>
          <a:p>
            <a:r>
              <a:rPr lang="en-US" baseline="0" dirty="0" smtClean="0"/>
              <a:t>Each line is a level</a:t>
            </a:r>
          </a:p>
          <a:p>
            <a:endParaRPr lang="en-US" baseline="0" dirty="0" smtClean="0"/>
          </a:p>
        </p:txBody>
      </p:sp>
      <p:sp>
        <p:nvSpPr>
          <p:cNvPr id="4" name="Slide Number Placeholder 3"/>
          <p:cNvSpPr>
            <a:spLocks noGrp="1"/>
          </p:cNvSpPr>
          <p:nvPr>
            <p:ph type="sldNum" sz="quarter" idx="10"/>
          </p:nvPr>
        </p:nvSpPr>
        <p:spPr/>
        <p:txBody>
          <a:bodyPr/>
          <a:lstStyle/>
          <a:p>
            <a:fld id="{055D3AE6-DD7B-F34A-B495-80FA8142A649}" type="slidenum">
              <a:rPr lang="en-US" smtClean="0"/>
              <a:pPr/>
              <a:t>10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This top red line shows that around 90 percent of people complete the first level</a:t>
            </a:r>
          </a:p>
        </p:txBody>
      </p:sp>
      <p:sp>
        <p:nvSpPr>
          <p:cNvPr id="4" name="Slide Number Placeholder 3"/>
          <p:cNvSpPr>
            <a:spLocks noGrp="1"/>
          </p:cNvSpPr>
          <p:nvPr>
            <p:ph type="sldNum" sz="quarter" idx="10"/>
          </p:nvPr>
        </p:nvSpPr>
        <p:spPr/>
        <p:txBody>
          <a:bodyPr/>
          <a:lstStyle/>
          <a:p>
            <a:fld id="{055D3AE6-DD7B-F34A-B495-80FA8142A649}" type="slidenum">
              <a:rPr lang="en-US" smtClean="0"/>
              <a:pPr/>
              <a:t>11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And the bottom purple one shows less than 10% complete the final one</a:t>
            </a:r>
          </a:p>
        </p:txBody>
      </p:sp>
      <p:sp>
        <p:nvSpPr>
          <p:cNvPr id="4" name="Slide Number Placeholder 3"/>
          <p:cNvSpPr>
            <a:spLocks noGrp="1"/>
          </p:cNvSpPr>
          <p:nvPr>
            <p:ph type="sldNum" sz="quarter" idx="10"/>
          </p:nvPr>
        </p:nvSpPr>
        <p:spPr/>
        <p:txBody>
          <a:bodyPr/>
          <a:lstStyle/>
          <a:p>
            <a:fld id="{055D3AE6-DD7B-F34A-B495-80FA8142A649}" type="slidenum">
              <a:rPr lang="en-US" smtClean="0"/>
              <a:pPr/>
              <a:t>12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And this larger gap between blue lines indicates an unusually large drop in players completing second blue level</a:t>
            </a:r>
          </a:p>
        </p:txBody>
      </p:sp>
      <p:sp>
        <p:nvSpPr>
          <p:cNvPr id="4" name="Slide Number Placeholder 3"/>
          <p:cNvSpPr>
            <a:spLocks noGrp="1"/>
          </p:cNvSpPr>
          <p:nvPr>
            <p:ph type="sldNum" sz="quarter" idx="10"/>
          </p:nvPr>
        </p:nvSpPr>
        <p:spPr/>
        <p:txBody>
          <a:bodyPr/>
          <a:lstStyle/>
          <a:p>
            <a:fld id="{055D3AE6-DD7B-F34A-B495-80FA8142A649}" type="slidenum">
              <a:rPr lang="en-US" smtClean="0"/>
              <a:pPr/>
              <a:t>13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B79802A-8ED4-4D6B-8250-9DDCD1F3E183}" type="datetimeFigureOut">
              <a:rPr lang="en-US"/>
              <a:pPr>
                <a:defRPr/>
              </a:pPr>
              <a:t>7/10/2012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87CD21B-2743-4C7F-AFE2-4AFA461499D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708E189-C375-4730-BDC6-98A890F84BE1}" type="datetimeFigureOut">
              <a:rPr lang="en-US"/>
              <a:pPr>
                <a:defRPr/>
              </a:pPr>
              <a:t>7/10/2012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4825C2A-A895-43C5-8302-2494051344DF}"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3F5B1A8-E642-489C-8940-22179CE3C210}" type="datetimeFigureOut">
              <a:rPr lang="en-US"/>
              <a:pPr>
                <a:defRPr/>
              </a:pPr>
              <a:t>7/10/2012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5277044-89BD-4ADC-B033-6B6C8AC26DE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2108201"/>
            <a:ext cx="8229600" cy="40174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69076C1-EC35-4E20-B62A-679DA15C5846}" type="datetimeFigureOut">
              <a:rPr lang="en-US"/>
              <a:pPr>
                <a:defRPr/>
              </a:pPr>
              <a:t>7/10/2012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31302A4-7D07-42BF-8215-5EA90B3F7B6A}" type="slidenum">
              <a:rPr lang="en-US"/>
              <a:pPr>
                <a:defRPr/>
              </a:pPr>
              <a:t>‹#›</a:t>
            </a:fld>
            <a:endParaRPr lang="en-US"/>
          </a:p>
        </p:txBody>
      </p:sp>
      <p:pic>
        <p:nvPicPr>
          <p:cNvPr id="7" name="Picture 6"/>
          <p:cNvPicPr>
            <a:picLocks noChangeAspect="1"/>
          </p:cNvPicPr>
          <p:nvPr userDrawn="1"/>
        </p:nvPicPr>
        <p:blipFill>
          <a:blip r:embed="rId2" cstate="print"/>
          <a:stretch>
            <a:fillRect/>
          </a:stretch>
        </p:blipFill>
        <p:spPr>
          <a:xfrm>
            <a:off x="8305800" y="5223933"/>
            <a:ext cx="838201" cy="1634067"/>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E6EF300-D070-4409-AE3F-470217C3CB17}" type="datetimeFigureOut">
              <a:rPr lang="en-US"/>
              <a:pPr>
                <a:defRPr/>
              </a:pPr>
              <a:t>7/10/2012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011234E-2C05-4516-8BEA-236EF1527E0C}"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3EA2129F-8FD8-4D7F-8511-73FCD0C2CA36}" type="datetimeFigureOut">
              <a:rPr lang="en-US"/>
              <a:pPr>
                <a:defRPr/>
              </a:pPr>
              <a:t>7/10/2012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B1ABBE1-93F9-4018-9BCC-D36FE713231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A1F0721F-1F4F-4068-890A-848DED0C3167}" type="datetimeFigureOut">
              <a:rPr lang="en-US"/>
              <a:pPr>
                <a:defRPr/>
              </a:pPr>
              <a:t>7/10/2012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D31B094-C30D-44EA-A7EA-D25D281921B5}"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EF90D36-A40C-4D32-ADF5-31C2B9B1FF01}" type="datetimeFigureOut">
              <a:rPr lang="en-US"/>
              <a:pPr>
                <a:defRPr/>
              </a:pPr>
              <a:t>7/10/2012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5CDF435-1728-48BD-972D-3D65E4E4BD2A}"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B05F2F0-B73B-446D-B0BB-C182B4004C3C}" type="datetimeFigureOut">
              <a:rPr lang="en-US"/>
              <a:pPr>
                <a:defRPr/>
              </a:pPr>
              <a:t>7/10/2012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3ECE6D7-55F7-4B89-B1F1-9C420B849073}"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5F6007D-090A-40FA-9EB8-6D8E64BB9AF8}" type="datetimeFigureOut">
              <a:rPr lang="en-US"/>
              <a:pPr>
                <a:defRPr/>
              </a:pPr>
              <a:t>7/10/2012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EA65E25-FD0E-4CCA-802F-E06DCEF4E5D3}"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FFB68B8E-AF93-4275-97CF-BF553874C067}" type="datetimeFigureOut">
              <a:rPr lang="en-US"/>
              <a:pPr>
                <a:defRPr/>
              </a:pPr>
              <a:t>7/10/2012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4595347A-EDEE-45FD-8D6A-E5E09806A518}"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76200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457200" y="2108201"/>
            <a:ext cx="8229600" cy="40174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457200" y="6356351"/>
            <a:ext cx="2133600" cy="366183"/>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defRPr>
            </a:lvl1pPr>
          </a:lstStyle>
          <a:p>
            <a:pPr>
              <a:defRPr/>
            </a:pPr>
            <a:fld id="{6992B087-7799-431D-BE35-9C9DD121F373}" type="datetimeFigureOut">
              <a:rPr lang="en-US"/>
              <a:pPr>
                <a:defRPr/>
              </a:pPr>
              <a:t>7/10/2012</a:t>
            </a:fld>
            <a:endParaRPr lang="en-US"/>
          </a:p>
        </p:txBody>
      </p:sp>
      <p:sp>
        <p:nvSpPr>
          <p:cNvPr id="5" name="Footer Placeholder 4"/>
          <p:cNvSpPr>
            <a:spLocks noGrp="1"/>
          </p:cNvSpPr>
          <p:nvPr>
            <p:ph type="ftr" sz="quarter" idx="3"/>
          </p:nvPr>
        </p:nvSpPr>
        <p:spPr>
          <a:xfrm>
            <a:off x="3124200" y="6356351"/>
            <a:ext cx="2895600" cy="366183"/>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1"/>
            <a:ext cx="2133600" cy="366183"/>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defRPr>
            </a:lvl1pPr>
          </a:lstStyle>
          <a:p>
            <a:pPr>
              <a:defRPr/>
            </a:pPr>
            <a:fld id="{BD9842DE-B558-427B-99E0-F4334677754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7.pd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47.pd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47.pd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47.pd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47.pd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47.pd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7.pd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47.pd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infinite_refraction.mp4"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ideo" Target="file:///\\localhost\Users\scooper\doc\pres\mensa-2012-07-03\03_foldit_cookbook_large.m4v" TargetMode="Externa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0.pdf"/><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4.pdf"/><Relationship Id="rId1" Type="http://schemas.openxmlformats.org/officeDocument/2006/relationships/slideLayout" Target="../slideLayouts/slideLayout2.xml"/><Relationship Id="rId6" Type="http://schemas.openxmlformats.org/officeDocument/2006/relationships/image" Target="../media/image8.pdf"/><Relationship Id="rId5" Type="http://schemas.openxmlformats.org/officeDocument/2006/relationships/image" Target="../media/image32.png"/><Relationship Id="rId4" Type="http://schemas.openxmlformats.org/officeDocument/2006/relationships/image" Target="../media/image6.pdf"/><Relationship Id="rId9" Type="http://schemas.openxmlformats.org/officeDocument/2006/relationships/image" Target="../media/image34.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hyperlink" Target="foldit.mov"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kathleen-foldit-short.mov"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file:///\\localhost\Users\scooper\doc\pres\final-2011-06-09\foldit-level.mov"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Center for Game Science</a:t>
            </a:r>
            <a:endParaRPr lang="en-US" dirty="0"/>
          </a:p>
        </p:txBody>
      </p:sp>
      <p:sp>
        <p:nvSpPr>
          <p:cNvPr id="3" name="Content Placeholder 2"/>
          <p:cNvSpPr>
            <a:spLocks noGrp="1"/>
          </p:cNvSpPr>
          <p:nvPr>
            <p:ph idx="1"/>
          </p:nvPr>
        </p:nvSpPr>
        <p:spPr>
          <a:xfrm>
            <a:off x="2362200" y="2108201"/>
            <a:ext cx="6324600" cy="4017433"/>
          </a:xfrm>
        </p:spPr>
        <p:txBody>
          <a:bodyPr/>
          <a:lstStyle/>
          <a:p>
            <a:r>
              <a:rPr lang="en-US" dirty="0" smtClean="0"/>
              <a:t>Over 35 PhD, </a:t>
            </a:r>
            <a:r>
              <a:rPr lang="en-US" dirty="0" err="1" smtClean="0"/>
              <a:t>ugrads</a:t>
            </a:r>
            <a:r>
              <a:rPr lang="en-US" dirty="0" smtClean="0"/>
              <a:t>, SDEs, </a:t>
            </a:r>
            <a:r>
              <a:rPr lang="en-US" dirty="0" err="1" smtClean="0"/>
              <a:t>desginers</a:t>
            </a:r>
            <a:r>
              <a:rPr lang="en-US" dirty="0" smtClean="0"/>
              <a:t>, artists</a:t>
            </a:r>
          </a:p>
          <a:p>
            <a:r>
              <a:rPr lang="en-US" dirty="0" smtClean="0"/>
              <a:t>6 games currently in development</a:t>
            </a:r>
            <a:endParaRPr lang="en-US" dirty="0"/>
          </a:p>
        </p:txBody>
      </p:sp>
      <p:pic>
        <p:nvPicPr>
          <p:cNvPr id="4" name="Picture 3"/>
          <p:cNvPicPr>
            <a:picLocks noChangeAspect="1"/>
          </p:cNvPicPr>
          <p:nvPr/>
        </p:nvPicPr>
        <p:blipFill>
          <a:blip r:embed="rId2" cstate="print"/>
          <a:stretch>
            <a:fillRect/>
          </a:stretch>
        </p:blipFill>
        <p:spPr>
          <a:xfrm>
            <a:off x="-8965" y="1295400"/>
            <a:ext cx="2438400" cy="4753644"/>
          </a:xfrm>
          <a:prstGeom prst="rect">
            <a:avLst/>
          </a:prstGeom>
        </p:spPr>
      </p:pic>
    </p:spTree>
    <p:extLst>
      <p:ext uri="{BB962C8B-B14F-4D97-AF65-F5344CB8AC3E}">
        <p14:creationId xmlns:p14="http://schemas.microsoft.com/office/powerpoint/2010/main" val="21752383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152400"/>
            <a:ext cx="8229600" cy="1143000"/>
          </a:xfrm>
        </p:spPr>
        <p:txBody>
          <a:bodyPr/>
          <a:lstStyle/>
          <a:p>
            <a:r>
              <a:rPr lang="en-US" dirty="0" smtClean="0"/>
              <a:t>Training</a:t>
            </a:r>
            <a:endParaRPr lang="en-US" dirty="0"/>
          </a:p>
        </p:txBody>
      </p:sp>
      <p:sp>
        <p:nvSpPr>
          <p:cNvPr id="4" name="TextBox 3"/>
          <p:cNvSpPr txBox="1"/>
          <p:nvPr/>
        </p:nvSpPr>
        <p:spPr>
          <a:xfrm>
            <a:off x="1028700" y="1371600"/>
            <a:ext cx="7086601" cy="461665"/>
          </a:xfrm>
          <a:prstGeom prst="rect">
            <a:avLst/>
          </a:prstGeom>
          <a:noFill/>
        </p:spPr>
        <p:txBody>
          <a:bodyPr wrap="square" rtlCol="0">
            <a:spAutoFit/>
          </a:bodyPr>
          <a:lstStyle/>
          <a:p>
            <a:pPr algn="ctr"/>
            <a:r>
              <a:rPr lang="en-US" sz="2400" b="1" dirty="0" smtClean="0"/>
              <a:t>refinement</a:t>
            </a:r>
            <a:endParaRPr lang="en-US" sz="2400" b="1" dirty="0"/>
          </a:p>
        </p:txBody>
      </p:sp>
      <p:sp>
        <p:nvSpPr>
          <p:cNvPr id="7" name="Slide Number Placeholder 6"/>
          <p:cNvSpPr>
            <a:spLocks noGrp="1"/>
          </p:cNvSpPr>
          <p:nvPr>
            <p:ph type="sldNum" sz="quarter" idx="12"/>
          </p:nvPr>
        </p:nvSpPr>
        <p:spPr/>
        <p:txBody>
          <a:bodyPr/>
          <a:lstStyle/>
          <a:p>
            <a:fld id="{08195804-4805-E04C-BBB7-F263883D8DDB}" type="slidenum">
              <a:rPr lang="en-US" smtClean="0"/>
              <a:pPr/>
              <a:t>10</a:t>
            </a:fld>
            <a:endParaRPr lang="en-US"/>
          </a:p>
        </p:txBody>
      </p:sp>
      <p:pic>
        <p:nvPicPr>
          <p:cNvPr id="9" name="Picture 8"/>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43050" y="2006600"/>
            <a:ext cx="6057900" cy="4546600"/>
          </a:xfrm>
          <a:prstGeom prst="rect">
            <a:avLst/>
          </a:prstGeom>
        </p:spPr>
      </p:pic>
      <p:sp>
        <p:nvSpPr>
          <p:cNvPr id="10" name="Rectangle 9"/>
          <p:cNvSpPr/>
          <p:nvPr/>
        </p:nvSpPr>
        <p:spPr>
          <a:xfrm>
            <a:off x="3962400" y="2057400"/>
            <a:ext cx="3638550" cy="3200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232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28600"/>
            <a:ext cx="8229600" cy="1143000"/>
          </a:xfrm>
        </p:spPr>
        <p:txBody>
          <a:bodyPr/>
          <a:lstStyle/>
          <a:p>
            <a:r>
              <a:rPr lang="en-US" dirty="0" smtClean="0"/>
              <a:t>Training</a:t>
            </a:r>
            <a:endParaRPr lang="en-US" dirty="0"/>
          </a:p>
        </p:txBody>
      </p:sp>
      <p:sp>
        <p:nvSpPr>
          <p:cNvPr id="4" name="TextBox 3"/>
          <p:cNvSpPr txBox="1"/>
          <p:nvPr/>
        </p:nvSpPr>
        <p:spPr>
          <a:xfrm>
            <a:off x="1028700" y="1371600"/>
            <a:ext cx="7086601" cy="461665"/>
          </a:xfrm>
          <a:prstGeom prst="rect">
            <a:avLst/>
          </a:prstGeom>
          <a:noFill/>
        </p:spPr>
        <p:txBody>
          <a:bodyPr wrap="square" rtlCol="0">
            <a:spAutoFit/>
          </a:bodyPr>
          <a:lstStyle/>
          <a:p>
            <a:pPr algn="ctr"/>
            <a:r>
              <a:rPr lang="en-US" sz="2400" b="1" dirty="0" smtClean="0"/>
              <a:t>refinement</a:t>
            </a:r>
            <a:endParaRPr lang="en-US" sz="2400" b="1" dirty="0"/>
          </a:p>
        </p:txBody>
      </p:sp>
      <p:sp>
        <p:nvSpPr>
          <p:cNvPr id="7" name="Slide Number Placeholder 6"/>
          <p:cNvSpPr>
            <a:spLocks noGrp="1"/>
          </p:cNvSpPr>
          <p:nvPr>
            <p:ph type="sldNum" sz="quarter" idx="12"/>
          </p:nvPr>
        </p:nvSpPr>
        <p:spPr/>
        <p:txBody>
          <a:bodyPr/>
          <a:lstStyle/>
          <a:p>
            <a:fld id="{08195804-4805-E04C-BBB7-F263883D8DDB}" type="slidenum">
              <a:rPr lang="en-US" smtClean="0"/>
              <a:pPr/>
              <a:t>11</a:t>
            </a:fld>
            <a:endParaRPr lang="en-US"/>
          </a:p>
        </p:txBody>
      </p:sp>
      <p:pic>
        <p:nvPicPr>
          <p:cNvPr id="9" name="Picture 8"/>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43050" y="2006600"/>
            <a:ext cx="6057900" cy="4546600"/>
          </a:xfrm>
          <a:prstGeom prst="rect">
            <a:avLst/>
          </a:prstGeom>
        </p:spPr>
      </p:pic>
      <p:sp>
        <p:nvSpPr>
          <p:cNvPr id="10" name="Rectangle 9"/>
          <p:cNvSpPr/>
          <p:nvPr/>
        </p:nvSpPr>
        <p:spPr>
          <a:xfrm>
            <a:off x="3962400" y="2057400"/>
            <a:ext cx="3638550" cy="3200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4038600" y="2133600"/>
            <a:ext cx="1028701" cy="609600"/>
          </a:xfrm>
          <a:prstGeom prst="leftArrow">
            <a:avLst/>
          </a:prstGeom>
          <a:solidFill>
            <a:srgbClr val="DB251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4052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228600"/>
            <a:ext cx="8229600" cy="1143000"/>
          </a:xfrm>
        </p:spPr>
        <p:txBody>
          <a:bodyPr/>
          <a:lstStyle/>
          <a:p>
            <a:r>
              <a:rPr lang="en-US" dirty="0" smtClean="0"/>
              <a:t>Training</a:t>
            </a:r>
            <a:endParaRPr lang="en-US" dirty="0"/>
          </a:p>
        </p:txBody>
      </p:sp>
      <p:sp>
        <p:nvSpPr>
          <p:cNvPr id="4" name="TextBox 3"/>
          <p:cNvSpPr txBox="1"/>
          <p:nvPr/>
        </p:nvSpPr>
        <p:spPr>
          <a:xfrm>
            <a:off x="1028700" y="1371600"/>
            <a:ext cx="7086601" cy="461665"/>
          </a:xfrm>
          <a:prstGeom prst="rect">
            <a:avLst/>
          </a:prstGeom>
          <a:noFill/>
        </p:spPr>
        <p:txBody>
          <a:bodyPr wrap="square" rtlCol="0">
            <a:spAutoFit/>
          </a:bodyPr>
          <a:lstStyle/>
          <a:p>
            <a:pPr algn="ctr"/>
            <a:r>
              <a:rPr lang="en-US" sz="2400" b="1" dirty="0" smtClean="0"/>
              <a:t>refinement</a:t>
            </a:r>
            <a:endParaRPr lang="en-US" sz="2400" b="1" dirty="0"/>
          </a:p>
        </p:txBody>
      </p:sp>
      <p:sp>
        <p:nvSpPr>
          <p:cNvPr id="7" name="Slide Number Placeholder 6"/>
          <p:cNvSpPr>
            <a:spLocks noGrp="1"/>
          </p:cNvSpPr>
          <p:nvPr>
            <p:ph type="sldNum" sz="quarter" idx="12"/>
          </p:nvPr>
        </p:nvSpPr>
        <p:spPr/>
        <p:txBody>
          <a:bodyPr/>
          <a:lstStyle/>
          <a:p>
            <a:fld id="{08195804-4805-E04C-BBB7-F263883D8DDB}" type="slidenum">
              <a:rPr lang="en-US" smtClean="0"/>
              <a:pPr/>
              <a:t>12</a:t>
            </a:fld>
            <a:endParaRPr lang="en-US"/>
          </a:p>
        </p:txBody>
      </p:sp>
      <p:pic>
        <p:nvPicPr>
          <p:cNvPr id="9" name="Picture 8"/>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43050" y="2006600"/>
            <a:ext cx="6057900" cy="4546600"/>
          </a:xfrm>
          <a:prstGeom prst="rect">
            <a:avLst/>
          </a:prstGeom>
        </p:spPr>
      </p:pic>
      <p:sp>
        <p:nvSpPr>
          <p:cNvPr id="10" name="Rectangle 9"/>
          <p:cNvSpPr/>
          <p:nvPr/>
        </p:nvSpPr>
        <p:spPr>
          <a:xfrm>
            <a:off x="3962400" y="2057400"/>
            <a:ext cx="3638550" cy="3200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Left Arrow 7"/>
          <p:cNvSpPr/>
          <p:nvPr/>
        </p:nvSpPr>
        <p:spPr>
          <a:xfrm>
            <a:off x="4038600" y="4267200"/>
            <a:ext cx="1028701" cy="609600"/>
          </a:xfrm>
          <a:prstGeom prst="leftArrow">
            <a:avLst/>
          </a:prstGeom>
          <a:solidFill>
            <a:srgbClr val="6516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3937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457200" y="76200"/>
            <a:ext cx="8229600" cy="1143000"/>
          </a:xfrm>
        </p:spPr>
        <p:txBody>
          <a:bodyPr/>
          <a:lstStyle/>
          <a:p>
            <a:r>
              <a:rPr lang="en-US" dirty="0" smtClean="0"/>
              <a:t>Training</a:t>
            </a:r>
            <a:endParaRPr lang="en-US" dirty="0"/>
          </a:p>
        </p:txBody>
      </p:sp>
      <p:sp>
        <p:nvSpPr>
          <p:cNvPr id="4" name="TextBox 3"/>
          <p:cNvSpPr txBox="1"/>
          <p:nvPr/>
        </p:nvSpPr>
        <p:spPr>
          <a:xfrm>
            <a:off x="1028700" y="1371600"/>
            <a:ext cx="7086601" cy="461665"/>
          </a:xfrm>
          <a:prstGeom prst="rect">
            <a:avLst/>
          </a:prstGeom>
          <a:noFill/>
        </p:spPr>
        <p:txBody>
          <a:bodyPr wrap="square" rtlCol="0">
            <a:spAutoFit/>
          </a:bodyPr>
          <a:lstStyle/>
          <a:p>
            <a:pPr algn="ctr"/>
            <a:r>
              <a:rPr lang="en-US" sz="2400" b="1" dirty="0" smtClean="0"/>
              <a:t>refinement</a:t>
            </a:r>
            <a:endParaRPr lang="en-US" sz="2400" b="1" dirty="0"/>
          </a:p>
        </p:txBody>
      </p:sp>
      <p:sp>
        <p:nvSpPr>
          <p:cNvPr id="7" name="Slide Number Placeholder 6"/>
          <p:cNvSpPr>
            <a:spLocks noGrp="1"/>
          </p:cNvSpPr>
          <p:nvPr>
            <p:ph type="sldNum" sz="quarter" idx="12"/>
          </p:nvPr>
        </p:nvSpPr>
        <p:spPr/>
        <p:txBody>
          <a:bodyPr/>
          <a:lstStyle/>
          <a:p>
            <a:fld id="{08195804-4805-E04C-BBB7-F263883D8DDB}" type="slidenum">
              <a:rPr lang="en-US" smtClean="0"/>
              <a:pPr/>
              <a:t>13</a:t>
            </a:fld>
            <a:endParaRPr lang="en-US"/>
          </a:p>
        </p:txBody>
      </p:sp>
      <p:pic>
        <p:nvPicPr>
          <p:cNvPr id="9" name="Picture 8"/>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43050" y="2006600"/>
            <a:ext cx="6057900" cy="4546600"/>
          </a:xfrm>
          <a:prstGeom prst="rect">
            <a:avLst/>
          </a:prstGeom>
        </p:spPr>
      </p:pic>
      <p:sp>
        <p:nvSpPr>
          <p:cNvPr id="10" name="Rectangle 9"/>
          <p:cNvSpPr/>
          <p:nvPr/>
        </p:nvSpPr>
        <p:spPr>
          <a:xfrm>
            <a:off x="3962400" y="2057400"/>
            <a:ext cx="3638550" cy="3200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a:off x="4038600" y="3352800"/>
            <a:ext cx="1028701" cy="609600"/>
          </a:xfrm>
          <a:prstGeom prst="leftArrow">
            <a:avLst/>
          </a:prstGeom>
          <a:solidFill>
            <a:srgbClr val="1620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Left Arrow 11"/>
          <p:cNvSpPr/>
          <p:nvPr/>
        </p:nvSpPr>
        <p:spPr>
          <a:xfrm>
            <a:off x="4038600" y="3810000"/>
            <a:ext cx="1028701" cy="609600"/>
          </a:xfrm>
          <a:prstGeom prst="leftArrow">
            <a:avLst/>
          </a:prstGeom>
          <a:solidFill>
            <a:srgbClr val="1620F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5333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t>Training</a:t>
            </a:r>
            <a:endParaRPr lang="en-US" dirty="0"/>
          </a:p>
        </p:txBody>
      </p:sp>
      <p:sp>
        <p:nvSpPr>
          <p:cNvPr id="4" name="TextBox 3"/>
          <p:cNvSpPr txBox="1"/>
          <p:nvPr/>
        </p:nvSpPr>
        <p:spPr>
          <a:xfrm>
            <a:off x="1028700" y="1371600"/>
            <a:ext cx="7086601" cy="461665"/>
          </a:xfrm>
          <a:prstGeom prst="rect">
            <a:avLst/>
          </a:prstGeom>
          <a:noFill/>
        </p:spPr>
        <p:txBody>
          <a:bodyPr wrap="square" rtlCol="0">
            <a:spAutoFit/>
          </a:bodyPr>
          <a:lstStyle/>
          <a:p>
            <a:pPr algn="ctr"/>
            <a:r>
              <a:rPr lang="en-US" sz="2400" b="1" dirty="0" smtClean="0"/>
              <a:t>refinement</a:t>
            </a:r>
            <a:endParaRPr lang="en-US" sz="2400" b="1" dirty="0"/>
          </a:p>
        </p:txBody>
      </p:sp>
      <p:sp>
        <p:nvSpPr>
          <p:cNvPr id="7" name="Slide Number Placeholder 6"/>
          <p:cNvSpPr>
            <a:spLocks noGrp="1"/>
          </p:cNvSpPr>
          <p:nvPr>
            <p:ph type="sldNum" sz="quarter" idx="12"/>
          </p:nvPr>
        </p:nvSpPr>
        <p:spPr/>
        <p:txBody>
          <a:bodyPr/>
          <a:lstStyle/>
          <a:p>
            <a:fld id="{08195804-4805-E04C-BBB7-F263883D8DDB}" type="slidenum">
              <a:rPr lang="en-US" smtClean="0"/>
              <a:pPr/>
              <a:t>14</a:t>
            </a:fld>
            <a:endParaRPr lang="en-US"/>
          </a:p>
        </p:txBody>
      </p:sp>
      <p:pic>
        <p:nvPicPr>
          <p:cNvPr id="9" name="Picture 8"/>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43050" y="2006600"/>
            <a:ext cx="6057900" cy="4546600"/>
          </a:xfrm>
          <a:prstGeom prst="rect">
            <a:avLst/>
          </a:prstGeom>
        </p:spPr>
      </p:pic>
      <p:sp>
        <p:nvSpPr>
          <p:cNvPr id="6" name="Rectangle 5"/>
          <p:cNvSpPr/>
          <p:nvPr/>
        </p:nvSpPr>
        <p:spPr>
          <a:xfrm>
            <a:off x="3810000" y="2116786"/>
            <a:ext cx="304800" cy="2912414"/>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4800410" y="2057400"/>
            <a:ext cx="3638550" cy="3200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4179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t>Training</a:t>
            </a:r>
            <a:endParaRPr lang="en-US" dirty="0"/>
          </a:p>
        </p:txBody>
      </p:sp>
      <p:sp>
        <p:nvSpPr>
          <p:cNvPr id="4" name="TextBox 3"/>
          <p:cNvSpPr txBox="1"/>
          <p:nvPr/>
        </p:nvSpPr>
        <p:spPr>
          <a:xfrm>
            <a:off x="1028700" y="1371600"/>
            <a:ext cx="7086601" cy="461665"/>
          </a:xfrm>
          <a:prstGeom prst="rect">
            <a:avLst/>
          </a:prstGeom>
          <a:noFill/>
        </p:spPr>
        <p:txBody>
          <a:bodyPr wrap="square" rtlCol="0">
            <a:spAutoFit/>
          </a:bodyPr>
          <a:lstStyle/>
          <a:p>
            <a:pPr algn="ctr"/>
            <a:r>
              <a:rPr lang="en-US" sz="2400" b="1" dirty="0" smtClean="0"/>
              <a:t>refinement</a:t>
            </a:r>
            <a:endParaRPr lang="en-US" sz="2400" b="1" dirty="0"/>
          </a:p>
        </p:txBody>
      </p:sp>
      <p:sp>
        <p:nvSpPr>
          <p:cNvPr id="7" name="Slide Number Placeholder 6"/>
          <p:cNvSpPr>
            <a:spLocks noGrp="1"/>
          </p:cNvSpPr>
          <p:nvPr>
            <p:ph type="sldNum" sz="quarter" idx="12"/>
          </p:nvPr>
        </p:nvSpPr>
        <p:spPr/>
        <p:txBody>
          <a:bodyPr/>
          <a:lstStyle/>
          <a:p>
            <a:fld id="{08195804-4805-E04C-BBB7-F263883D8DDB}" type="slidenum">
              <a:rPr lang="en-US" smtClean="0"/>
              <a:pPr/>
              <a:t>15</a:t>
            </a:fld>
            <a:endParaRPr lang="en-US"/>
          </a:p>
        </p:txBody>
      </p:sp>
      <p:pic>
        <p:nvPicPr>
          <p:cNvPr id="9" name="Picture 8"/>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43050" y="2006600"/>
            <a:ext cx="6057900" cy="4546600"/>
          </a:xfrm>
          <a:prstGeom prst="rect">
            <a:avLst/>
          </a:prstGeom>
        </p:spPr>
      </p:pic>
      <p:sp>
        <p:nvSpPr>
          <p:cNvPr id="6" name="Rectangle 5"/>
          <p:cNvSpPr/>
          <p:nvPr/>
        </p:nvSpPr>
        <p:spPr>
          <a:xfrm>
            <a:off x="3810000" y="2116786"/>
            <a:ext cx="304800" cy="2912414"/>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ectangle 7"/>
          <p:cNvSpPr/>
          <p:nvPr/>
        </p:nvSpPr>
        <p:spPr>
          <a:xfrm>
            <a:off x="4800410" y="2057400"/>
            <a:ext cx="3638550" cy="3200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Left Arrow 9"/>
          <p:cNvSpPr/>
          <p:nvPr/>
        </p:nvSpPr>
        <p:spPr>
          <a:xfrm>
            <a:off x="4876800" y="2514600"/>
            <a:ext cx="1028701" cy="609600"/>
          </a:xfrm>
          <a:prstGeom prst="leftArrow">
            <a:avLst/>
          </a:prstGeom>
          <a:solidFill>
            <a:srgbClr val="64110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 Arrow 10"/>
          <p:cNvSpPr/>
          <p:nvPr/>
        </p:nvSpPr>
        <p:spPr>
          <a:xfrm>
            <a:off x="4876800" y="3200400"/>
            <a:ext cx="1028701" cy="609600"/>
          </a:xfrm>
          <a:prstGeom prst="leftArrow">
            <a:avLst/>
          </a:prstGeom>
          <a:solidFill>
            <a:srgbClr val="75F82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562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t>Training</a:t>
            </a:r>
            <a:endParaRPr lang="en-US" dirty="0"/>
          </a:p>
        </p:txBody>
      </p:sp>
      <p:sp>
        <p:nvSpPr>
          <p:cNvPr id="4" name="TextBox 3"/>
          <p:cNvSpPr txBox="1"/>
          <p:nvPr/>
        </p:nvSpPr>
        <p:spPr>
          <a:xfrm>
            <a:off x="1028700" y="1371600"/>
            <a:ext cx="7086601" cy="461665"/>
          </a:xfrm>
          <a:prstGeom prst="rect">
            <a:avLst/>
          </a:prstGeom>
          <a:noFill/>
        </p:spPr>
        <p:txBody>
          <a:bodyPr wrap="square" rtlCol="0">
            <a:spAutoFit/>
          </a:bodyPr>
          <a:lstStyle/>
          <a:p>
            <a:pPr algn="ctr"/>
            <a:r>
              <a:rPr lang="en-US" sz="2400" b="1" dirty="0" smtClean="0"/>
              <a:t>refinement</a:t>
            </a:r>
            <a:endParaRPr lang="en-US" sz="2400" b="1" dirty="0"/>
          </a:p>
        </p:txBody>
      </p:sp>
      <p:sp>
        <p:nvSpPr>
          <p:cNvPr id="7" name="Slide Number Placeholder 6"/>
          <p:cNvSpPr>
            <a:spLocks noGrp="1"/>
          </p:cNvSpPr>
          <p:nvPr>
            <p:ph type="sldNum" sz="quarter" idx="12"/>
          </p:nvPr>
        </p:nvSpPr>
        <p:spPr/>
        <p:txBody>
          <a:bodyPr/>
          <a:lstStyle/>
          <a:p>
            <a:fld id="{08195804-4805-E04C-BBB7-F263883D8DDB}" type="slidenum">
              <a:rPr lang="en-US" smtClean="0"/>
              <a:pPr/>
              <a:t>16</a:t>
            </a:fld>
            <a:endParaRPr lang="en-US"/>
          </a:p>
        </p:txBody>
      </p:sp>
      <p:pic>
        <p:nvPicPr>
          <p:cNvPr id="9" name="Picture 8"/>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43050" y="2006600"/>
            <a:ext cx="6057900" cy="4546600"/>
          </a:xfrm>
          <a:prstGeom prst="rect">
            <a:avLst/>
          </a:prstGeom>
        </p:spPr>
      </p:pic>
      <p:sp>
        <p:nvSpPr>
          <p:cNvPr id="6" name="Rectangle 5"/>
          <p:cNvSpPr/>
          <p:nvPr/>
        </p:nvSpPr>
        <p:spPr>
          <a:xfrm>
            <a:off x="5181600" y="2116786"/>
            <a:ext cx="304800" cy="2912414"/>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14337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t>Training</a:t>
            </a:r>
            <a:endParaRPr lang="en-US" dirty="0"/>
          </a:p>
        </p:txBody>
      </p:sp>
      <p:sp>
        <p:nvSpPr>
          <p:cNvPr id="4" name="TextBox 3"/>
          <p:cNvSpPr txBox="1"/>
          <p:nvPr/>
        </p:nvSpPr>
        <p:spPr>
          <a:xfrm>
            <a:off x="1028700" y="1371600"/>
            <a:ext cx="7086601" cy="461665"/>
          </a:xfrm>
          <a:prstGeom prst="rect">
            <a:avLst/>
          </a:prstGeom>
          <a:noFill/>
        </p:spPr>
        <p:txBody>
          <a:bodyPr wrap="square" rtlCol="0">
            <a:spAutoFit/>
          </a:bodyPr>
          <a:lstStyle/>
          <a:p>
            <a:pPr algn="ctr"/>
            <a:r>
              <a:rPr lang="en-US" sz="2400" b="1" dirty="0" smtClean="0"/>
              <a:t>refinement</a:t>
            </a:r>
            <a:endParaRPr lang="en-US" sz="2400" b="1" dirty="0"/>
          </a:p>
        </p:txBody>
      </p:sp>
      <p:sp>
        <p:nvSpPr>
          <p:cNvPr id="7" name="Slide Number Placeholder 6"/>
          <p:cNvSpPr>
            <a:spLocks noGrp="1"/>
          </p:cNvSpPr>
          <p:nvPr>
            <p:ph type="sldNum" sz="quarter" idx="12"/>
          </p:nvPr>
        </p:nvSpPr>
        <p:spPr/>
        <p:txBody>
          <a:bodyPr/>
          <a:lstStyle/>
          <a:p>
            <a:fld id="{08195804-4805-E04C-BBB7-F263883D8DDB}" type="slidenum">
              <a:rPr lang="en-US" smtClean="0"/>
              <a:pPr/>
              <a:t>17</a:t>
            </a:fld>
            <a:endParaRPr lang="en-US"/>
          </a:p>
        </p:txBody>
      </p:sp>
      <p:pic>
        <p:nvPicPr>
          <p:cNvPr id="9" name="Picture 8"/>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3"/>
              <a:stretch>
                <a:fillRect/>
              </a:stretch>
            </p:blipFill>
          </mc:Choice>
          <mc:Fallback>
            <p:blipFill>
              <a:blip r:embed="rId4"/>
              <a:stretch>
                <a:fillRect/>
              </a:stretch>
            </p:blipFill>
          </mc:Fallback>
        </mc:AlternateContent>
        <p:spPr>
          <a:xfrm>
            <a:off x="1543050" y="2006600"/>
            <a:ext cx="6057900" cy="4546600"/>
          </a:xfrm>
          <a:prstGeom prst="rect">
            <a:avLst/>
          </a:prstGeom>
        </p:spPr>
      </p:pic>
      <p:sp>
        <p:nvSpPr>
          <p:cNvPr id="6" name="Rectangle 5"/>
          <p:cNvSpPr/>
          <p:nvPr/>
        </p:nvSpPr>
        <p:spPr>
          <a:xfrm>
            <a:off x="5181600" y="2116786"/>
            <a:ext cx="304800" cy="2912414"/>
          </a:xfrm>
          <a:prstGeom prst="rect">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Left Arrow 7"/>
          <p:cNvSpPr/>
          <p:nvPr/>
        </p:nvSpPr>
        <p:spPr>
          <a:xfrm>
            <a:off x="7543800" y="4114800"/>
            <a:ext cx="1028701" cy="609600"/>
          </a:xfrm>
          <a:prstGeom prst="leftArrow">
            <a:avLst/>
          </a:prstGeom>
          <a:solidFill>
            <a:srgbClr val="6516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60060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Oval 3"/>
          <p:cNvSpPr/>
          <p:nvPr/>
        </p:nvSpPr>
        <p:spPr>
          <a:xfrm>
            <a:off x="0" y="228600"/>
            <a:ext cx="9296400" cy="6400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1204397" y="4152900"/>
            <a:ext cx="1005403" cy="760631"/>
            <a:chOff x="900958" y="4152900"/>
            <a:chExt cx="1005403" cy="760631"/>
          </a:xfrm>
        </p:grpSpPr>
        <p:sp>
          <p:nvSpPr>
            <p:cNvPr id="5" name="Oval 4"/>
            <p:cNvSpPr/>
            <p:nvPr/>
          </p:nvSpPr>
          <p:spPr>
            <a:xfrm>
              <a:off x="1219199" y="4152900"/>
              <a:ext cx="184459" cy="1143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p:cNvSpPr txBox="1"/>
            <p:nvPr/>
          </p:nvSpPr>
          <p:spPr>
            <a:xfrm>
              <a:off x="900958" y="4267200"/>
              <a:ext cx="1005403" cy="646331"/>
            </a:xfrm>
            <a:prstGeom prst="rect">
              <a:avLst/>
            </a:prstGeom>
            <a:noFill/>
          </p:spPr>
          <p:txBody>
            <a:bodyPr wrap="none" rtlCol="0">
              <a:spAutoFit/>
            </a:bodyPr>
            <a:lstStyle/>
            <a:p>
              <a:pPr algn="ctr"/>
              <a:r>
                <a:rPr lang="en-US" dirty="0" err="1" smtClean="0"/>
                <a:t>Verif</a:t>
              </a:r>
              <a:r>
                <a:rPr lang="en-US" dirty="0" smtClean="0"/>
                <a:t>.</a:t>
              </a:r>
              <a:br>
                <a:rPr lang="en-US" dirty="0" smtClean="0"/>
              </a:br>
              <a:r>
                <a:rPr lang="en-US" dirty="0" smtClean="0"/>
                <a:t> experts</a:t>
              </a:r>
              <a:endParaRPr lang="en-US" dirty="0"/>
            </a:p>
          </p:txBody>
        </p:sp>
      </p:grpSp>
      <p:sp>
        <p:nvSpPr>
          <p:cNvPr id="7" name="TextBox 6"/>
          <p:cNvSpPr txBox="1"/>
          <p:nvPr/>
        </p:nvSpPr>
        <p:spPr>
          <a:xfrm>
            <a:off x="4234894" y="5638800"/>
            <a:ext cx="902811" cy="369332"/>
          </a:xfrm>
          <a:prstGeom prst="rect">
            <a:avLst/>
          </a:prstGeom>
          <a:noFill/>
        </p:spPr>
        <p:txBody>
          <a:bodyPr wrap="none" rtlCol="0">
            <a:spAutoFit/>
          </a:bodyPr>
          <a:lstStyle/>
          <a:p>
            <a:r>
              <a:rPr lang="en-US" dirty="0" smtClean="0"/>
              <a:t>People</a:t>
            </a:r>
            <a:endParaRPr lang="en-US" dirty="0"/>
          </a:p>
        </p:txBody>
      </p:sp>
      <p:sp>
        <p:nvSpPr>
          <p:cNvPr id="10" name="Oval 9"/>
          <p:cNvSpPr/>
          <p:nvPr/>
        </p:nvSpPr>
        <p:spPr>
          <a:xfrm>
            <a:off x="6750420" y="3048000"/>
            <a:ext cx="183780" cy="130496"/>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2" name="Oval 11"/>
          <p:cNvSpPr/>
          <p:nvPr/>
        </p:nvSpPr>
        <p:spPr>
          <a:xfrm>
            <a:off x="6520815" y="2801034"/>
            <a:ext cx="717180" cy="62442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TextBox 10"/>
          <p:cNvSpPr txBox="1"/>
          <p:nvPr/>
        </p:nvSpPr>
        <p:spPr>
          <a:xfrm>
            <a:off x="6279779" y="2438400"/>
            <a:ext cx="2018501" cy="646331"/>
          </a:xfrm>
          <a:prstGeom prst="rect">
            <a:avLst/>
          </a:prstGeom>
          <a:noFill/>
        </p:spPr>
        <p:txBody>
          <a:bodyPr wrap="none" rtlCol="0">
            <a:spAutoFit/>
          </a:bodyPr>
          <a:lstStyle/>
          <a:p>
            <a:r>
              <a:rPr lang="en-US" dirty="0" smtClean="0"/>
              <a:t>Game-developed </a:t>
            </a:r>
            <a:br>
              <a:rPr lang="en-US" dirty="0" smtClean="0"/>
            </a:br>
            <a:r>
              <a:rPr lang="en-US" dirty="0" smtClean="0"/>
              <a:t>experts</a:t>
            </a:r>
            <a:endParaRPr lang="en-US" dirty="0"/>
          </a:p>
        </p:txBody>
      </p:sp>
      <p:grpSp>
        <p:nvGrpSpPr>
          <p:cNvPr id="13" name="Group 12"/>
          <p:cNvGrpSpPr/>
          <p:nvPr/>
        </p:nvGrpSpPr>
        <p:grpSpPr>
          <a:xfrm>
            <a:off x="7276837" y="3963769"/>
            <a:ext cx="1257563" cy="989231"/>
            <a:chOff x="800363" y="4018866"/>
            <a:chExt cx="1257563" cy="989231"/>
          </a:xfrm>
        </p:grpSpPr>
        <p:sp>
          <p:nvSpPr>
            <p:cNvPr id="14" name="Oval 13"/>
            <p:cNvSpPr/>
            <p:nvPr/>
          </p:nvSpPr>
          <p:spPr>
            <a:xfrm>
              <a:off x="800363" y="4018866"/>
              <a:ext cx="1257563" cy="989231"/>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TextBox 14"/>
            <p:cNvSpPr txBox="1"/>
            <p:nvPr/>
          </p:nvSpPr>
          <p:spPr>
            <a:xfrm>
              <a:off x="914926" y="4333965"/>
              <a:ext cx="1005403" cy="369332"/>
            </a:xfrm>
            <a:prstGeom prst="rect">
              <a:avLst/>
            </a:prstGeom>
            <a:noFill/>
          </p:spPr>
          <p:txBody>
            <a:bodyPr wrap="none" rtlCol="0">
              <a:spAutoFit/>
            </a:bodyPr>
            <a:lstStyle/>
            <a:p>
              <a:r>
                <a:rPr lang="en-US" dirty="0" smtClean="0"/>
                <a:t>Gamers</a:t>
              </a:r>
              <a:endParaRPr lang="en-US" dirty="0"/>
            </a:p>
          </p:txBody>
        </p:sp>
      </p:grpSp>
    </p:spTree>
    <p:extLst>
      <p:ext uri="{BB962C8B-B14F-4D97-AF65-F5344CB8AC3E}">
        <p14:creationId xmlns:p14="http://schemas.microsoft.com/office/powerpoint/2010/main" val="121888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1" nodeType="clickEffect">
                                  <p:stCondLst>
                                    <p:cond delay="0"/>
                                  </p:stCondLst>
                                  <p:childTnLst>
                                    <p:animScale>
                                      <p:cBhvr>
                                        <p:cTn id="22" dur="4000" fill="hold"/>
                                        <p:tgtEl>
                                          <p:spTgt spid="10"/>
                                        </p:tgtEl>
                                      </p:cBhvr>
                                      <p:by x="400000" y="400000"/>
                                    </p:animScale>
                                  </p:childTnLst>
                                </p:cTn>
                              </p:par>
                            </p:childTnLst>
                          </p:cTn>
                        </p:par>
                        <p:par>
                          <p:cTn id="23" fill="hold">
                            <p:stCondLst>
                              <p:cond delay="4000"/>
                            </p:stCondLst>
                            <p:childTnLst>
                              <p:par>
                                <p:cTn id="24" presetID="1" presetClass="entr" presetSubtype="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6" presetClass="emph" presetSubtype="0" fill="hold" grpId="1" nodeType="withEffect">
                                  <p:stCondLst>
                                    <p:cond delay="0"/>
                                  </p:stCondLst>
                                  <p:childTnLst>
                                    <p:animScale>
                                      <p:cBhvr>
                                        <p:cTn id="27" dur="4000" fill="hold"/>
                                        <p:tgtEl>
                                          <p:spTgt spid="12"/>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nvGraphicFramePr>
        <p:xfrm>
          <a:off x="914400" y="914400"/>
          <a:ext cx="7239000" cy="5687786"/>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1"/>
          <p:cNvSpPr>
            <a:spLocks noGrp="1"/>
          </p:cNvSpPr>
          <p:nvPr>
            <p:ph type="title" idx="4294967295"/>
          </p:nvPr>
        </p:nvSpPr>
        <p:spPr>
          <a:xfrm>
            <a:off x="457200" y="-228600"/>
            <a:ext cx="8229600" cy="1143000"/>
          </a:xfrm>
        </p:spPr>
        <p:txBody>
          <a:bodyPr>
            <a:normAutofit/>
          </a:bodyPr>
          <a:lstStyle/>
          <a:p>
            <a:r>
              <a:rPr lang="en-US" dirty="0" smtClean="0"/>
              <a:t>Biochemistry not just for experts…</a:t>
            </a:r>
            <a:endParaRPr lang="en-US" dirty="0"/>
          </a:p>
        </p:txBody>
      </p:sp>
      <p:sp>
        <p:nvSpPr>
          <p:cNvPr id="6" name="Rectangle 5"/>
          <p:cNvSpPr/>
          <p:nvPr/>
        </p:nvSpPr>
        <p:spPr>
          <a:xfrm>
            <a:off x="5791200" y="2286000"/>
            <a:ext cx="2438400" cy="1371600"/>
          </a:xfrm>
          <a:prstGeom prst="rect">
            <a:avLst/>
          </a:prstGeom>
          <a:solidFill>
            <a:schemeClr val="accent6">
              <a:alpha val="1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62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pPr eaLnBrk="1" hangingPunct="1"/>
            <a:endParaRPr lang="en-US" dirty="0"/>
          </a:p>
        </p:txBody>
      </p:sp>
      <p:sp>
        <p:nvSpPr>
          <p:cNvPr id="7" name="TextBox 6"/>
          <p:cNvSpPr txBox="1"/>
          <p:nvPr/>
        </p:nvSpPr>
        <p:spPr>
          <a:xfrm>
            <a:off x="1562102" y="1752602"/>
            <a:ext cx="7086601" cy="1015663"/>
          </a:xfrm>
          <a:prstGeom prst="rect">
            <a:avLst/>
          </a:prstGeom>
          <a:noFill/>
        </p:spPr>
        <p:txBody>
          <a:bodyPr wrap="square" rtlCol="0">
            <a:spAutoFit/>
          </a:bodyPr>
          <a:lstStyle/>
          <a:p>
            <a:pPr algn="ctr"/>
            <a:r>
              <a:rPr lang="en-US" sz="3000" i="1" dirty="0" smtClean="0"/>
              <a:t>Symbiotic Human-Computer</a:t>
            </a:r>
          </a:p>
          <a:p>
            <a:pPr algn="ctr"/>
            <a:r>
              <a:rPr lang="en-US" sz="3000" i="1" dirty="0" smtClean="0"/>
              <a:t>Computing architecture</a:t>
            </a:r>
            <a:endParaRPr lang="en-US" sz="3000" i="1" dirty="0"/>
          </a:p>
        </p:txBody>
      </p:sp>
      <p:pic>
        <p:nvPicPr>
          <p:cNvPr id="5" name="Picture 12"/>
          <p:cNvPicPr>
            <a:picLocks noChangeAspect="1"/>
          </p:cNvPicPr>
          <p:nvPr/>
        </p:nvPicPr>
        <p:blipFill>
          <a:blip r:embed="rId3" cstate="print"/>
          <a:srcRect/>
          <a:stretch>
            <a:fillRect/>
          </a:stretch>
        </p:blipFill>
        <p:spPr bwMode="auto">
          <a:xfrm>
            <a:off x="2819402" y="3149263"/>
            <a:ext cx="1480129" cy="2929367"/>
          </a:xfrm>
          <a:prstGeom prst="rect">
            <a:avLst/>
          </a:prstGeom>
          <a:noFill/>
          <a:ln w="9525">
            <a:noFill/>
            <a:miter lim="800000"/>
            <a:headEnd/>
            <a:tailEnd/>
          </a:ln>
        </p:spPr>
      </p:pic>
      <p:pic>
        <p:nvPicPr>
          <p:cNvPr id="6" name="Picture 4"/>
          <p:cNvPicPr>
            <a:picLocks noChangeAspect="1"/>
          </p:cNvPicPr>
          <p:nvPr/>
        </p:nvPicPr>
        <p:blipFill>
          <a:blip r:embed="rId4" cstate="print"/>
          <a:srcRect/>
          <a:stretch>
            <a:fillRect/>
          </a:stretch>
        </p:blipFill>
        <p:spPr bwMode="auto">
          <a:xfrm flipH="1">
            <a:off x="5410202" y="3048001"/>
            <a:ext cx="1412401" cy="1883201"/>
          </a:xfrm>
          <a:prstGeom prst="rect">
            <a:avLst/>
          </a:prstGeom>
          <a:noFill/>
          <a:ln w="9525">
            <a:noFill/>
            <a:miter lim="800000"/>
            <a:headEnd/>
            <a:tailEnd/>
          </a:ln>
        </p:spPr>
      </p:pic>
      <p:cxnSp>
        <p:nvCxnSpPr>
          <p:cNvPr id="8" name="Straight Connector 7"/>
          <p:cNvCxnSpPr/>
          <p:nvPr/>
        </p:nvCxnSpPr>
        <p:spPr>
          <a:xfrm flipV="1">
            <a:off x="3886200" y="3581400"/>
            <a:ext cx="2209800" cy="609600"/>
          </a:xfrm>
          <a:prstGeom prst="line">
            <a:avLst/>
          </a:prstGeom>
          <a:ln>
            <a:solidFill>
              <a:srgbClr val="FFFF00"/>
            </a:solidFill>
            <a:headEnd type="oval"/>
            <a:tailEnd type="oval"/>
          </a:ln>
        </p:spPr>
        <p:style>
          <a:lnRef idx="3">
            <a:schemeClr val="accent2"/>
          </a:lnRef>
          <a:fillRef idx="0">
            <a:schemeClr val="accent2"/>
          </a:fillRef>
          <a:effectRef idx="2">
            <a:schemeClr val="accent2"/>
          </a:effectRef>
          <a:fontRef idx="minor">
            <a:schemeClr val="tx1"/>
          </a:fontRef>
        </p:style>
      </p:cxnSp>
      <p:pic>
        <p:nvPicPr>
          <p:cNvPr id="10" name="Picture 4"/>
          <p:cNvPicPr>
            <a:picLocks noChangeAspect="1"/>
          </p:cNvPicPr>
          <p:nvPr/>
        </p:nvPicPr>
        <p:blipFill>
          <a:blip r:embed="rId4" cstate="print"/>
          <a:srcRect/>
          <a:stretch>
            <a:fillRect/>
          </a:stretch>
        </p:blipFill>
        <p:spPr bwMode="auto">
          <a:xfrm flipH="1">
            <a:off x="838202" y="1905001"/>
            <a:ext cx="1412401" cy="1883201"/>
          </a:xfrm>
          <a:prstGeom prst="rect">
            <a:avLst/>
          </a:prstGeom>
          <a:noFill/>
          <a:ln w="9525">
            <a:noFill/>
            <a:miter lim="800000"/>
            <a:headEnd/>
            <a:tailEnd/>
          </a:ln>
        </p:spPr>
      </p:pic>
      <p:pic>
        <p:nvPicPr>
          <p:cNvPr id="11" name="Picture 4"/>
          <p:cNvPicPr>
            <a:picLocks noChangeAspect="1"/>
          </p:cNvPicPr>
          <p:nvPr/>
        </p:nvPicPr>
        <p:blipFill>
          <a:blip r:embed="rId4" cstate="print"/>
          <a:srcRect/>
          <a:stretch>
            <a:fillRect/>
          </a:stretch>
        </p:blipFill>
        <p:spPr bwMode="auto">
          <a:xfrm flipH="1">
            <a:off x="838202" y="4572001"/>
            <a:ext cx="1412401" cy="1883201"/>
          </a:xfrm>
          <a:prstGeom prst="rect">
            <a:avLst/>
          </a:prstGeom>
          <a:noFill/>
          <a:ln w="9525">
            <a:noFill/>
            <a:miter lim="800000"/>
            <a:headEnd/>
            <a:tailEnd/>
          </a:ln>
        </p:spPr>
      </p:pic>
      <p:cxnSp>
        <p:nvCxnSpPr>
          <p:cNvPr id="13" name="Straight Connector 12"/>
          <p:cNvCxnSpPr/>
          <p:nvPr/>
        </p:nvCxnSpPr>
        <p:spPr>
          <a:xfrm flipV="1">
            <a:off x="1600200" y="4419600"/>
            <a:ext cx="2209800" cy="609600"/>
          </a:xfrm>
          <a:prstGeom prst="line">
            <a:avLst/>
          </a:prstGeom>
          <a:ln>
            <a:solidFill>
              <a:srgbClr val="FFFF00"/>
            </a:solidFill>
            <a:headEnd type="oval"/>
            <a:tailEnd type="oval"/>
          </a:ln>
        </p:spPr>
        <p:style>
          <a:lnRef idx="3">
            <a:schemeClr val="accent2"/>
          </a:lnRef>
          <a:fillRef idx="0">
            <a:schemeClr val="accent2"/>
          </a:fillRef>
          <a:effectRef idx="2">
            <a:schemeClr val="accent2"/>
          </a:effectRef>
          <a:fontRef idx="minor">
            <a:schemeClr val="tx1"/>
          </a:fontRef>
        </p:style>
      </p:cxnSp>
      <p:cxnSp>
        <p:nvCxnSpPr>
          <p:cNvPr id="14" name="Straight Connector 13"/>
          <p:cNvCxnSpPr/>
          <p:nvPr/>
        </p:nvCxnSpPr>
        <p:spPr>
          <a:xfrm>
            <a:off x="1600200" y="2362200"/>
            <a:ext cx="2133600" cy="1676400"/>
          </a:xfrm>
          <a:prstGeom prst="line">
            <a:avLst/>
          </a:prstGeom>
          <a:ln>
            <a:solidFill>
              <a:srgbClr val="FFFF00"/>
            </a:solidFill>
            <a:headEnd type="oval"/>
            <a:tailEnd type="ova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5789031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228600"/>
            <a:ext cx="4711884"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6666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82194" y="1676400"/>
            <a:ext cx="2785606" cy="4480867"/>
          </a:xfrm>
          <a:prstGeom prst="rect">
            <a:avLst/>
          </a:prstGeom>
        </p:spPr>
      </p:pic>
      <p:sp>
        <p:nvSpPr>
          <p:cNvPr id="2" name="Title 1"/>
          <p:cNvSpPr>
            <a:spLocks noGrp="1"/>
          </p:cNvSpPr>
          <p:nvPr>
            <p:ph type="title"/>
          </p:nvPr>
        </p:nvSpPr>
        <p:spPr/>
        <p:txBody>
          <a:bodyPr/>
          <a:lstStyle/>
          <a:p>
            <a:r>
              <a:rPr lang="en-US" dirty="0" smtClean="0"/>
              <a:t>Experimental Structure Solved</a:t>
            </a:r>
            <a:endParaRPr lang="en-US" dirty="0"/>
          </a:p>
        </p:txBody>
      </p:sp>
      <p:sp>
        <p:nvSpPr>
          <p:cNvPr id="3" name="Content Placeholder 2"/>
          <p:cNvSpPr>
            <a:spLocks noGrp="1"/>
          </p:cNvSpPr>
          <p:nvPr>
            <p:ph idx="1"/>
          </p:nvPr>
        </p:nvSpPr>
        <p:spPr>
          <a:xfrm>
            <a:off x="228600" y="1951037"/>
            <a:ext cx="6053594" cy="3763963"/>
          </a:xfrm>
        </p:spPr>
        <p:txBody>
          <a:bodyPr>
            <a:normAutofit/>
          </a:bodyPr>
          <a:lstStyle/>
          <a:p>
            <a:r>
              <a:rPr lang="en-US" sz="2600" dirty="0" smtClean="0"/>
              <a:t>Mason-Pfizer Monkey Virus</a:t>
            </a:r>
            <a:br>
              <a:rPr lang="en-US" sz="2600" dirty="0" smtClean="0"/>
            </a:br>
            <a:r>
              <a:rPr lang="en-US" sz="2600" dirty="0" smtClean="0"/>
              <a:t>Retroviral Protease (MPMV PR)</a:t>
            </a:r>
          </a:p>
          <a:p>
            <a:r>
              <a:rPr lang="en-US" sz="2600" dirty="0" smtClean="0"/>
              <a:t>Plays a role in AIDS in monkeys</a:t>
            </a:r>
          </a:p>
          <a:p>
            <a:r>
              <a:rPr lang="en-US" sz="2600" dirty="0" smtClean="0"/>
              <a:t>Experimentalists worked on for ~15 years</a:t>
            </a:r>
          </a:p>
          <a:p>
            <a:r>
              <a:rPr lang="en-US" sz="2600" dirty="0" smtClean="0"/>
              <a:t>Computational methods failed to solve</a:t>
            </a:r>
          </a:p>
          <a:p>
            <a:r>
              <a:rPr lang="en-US" sz="2600" dirty="0" smtClean="0"/>
              <a:t>Gave to players for 3 weeks</a:t>
            </a:r>
          </a:p>
        </p:txBody>
      </p:sp>
    </p:spTree>
    <p:extLst>
      <p:ext uri="{BB962C8B-B14F-4D97-AF65-F5344CB8AC3E}">
        <p14:creationId xmlns:p14="http://schemas.microsoft.com/office/powerpoint/2010/main" val="33652597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Useful field of view</a:t>
            </a:r>
            <a:endParaRPr lang="en-US" dirty="0"/>
          </a:p>
        </p:txBody>
      </p:sp>
      <p:sp>
        <p:nvSpPr>
          <p:cNvPr id="3" name="Content Placeholder 2"/>
          <p:cNvSpPr>
            <a:spLocks noGrp="1"/>
          </p:cNvSpPr>
          <p:nvPr>
            <p:ph idx="1"/>
          </p:nvPr>
        </p:nvSpPr>
        <p:spPr/>
        <p:txBody>
          <a:bodyPr/>
          <a:lstStyle/>
          <a:p>
            <a:pPr marL="0" indent="0">
              <a:buNone/>
            </a:pPr>
            <a:r>
              <a:rPr lang="en-US" dirty="0" smtClean="0"/>
              <a:t>Can low-level visual cognition be improved through game play?</a:t>
            </a:r>
            <a:endParaRPr lang="en-US" dirty="0"/>
          </a:p>
        </p:txBody>
      </p:sp>
    </p:spTree>
    <p:extLst>
      <p:ext uri="{BB962C8B-B14F-4D97-AF65-F5344CB8AC3E}">
        <p14:creationId xmlns:p14="http://schemas.microsoft.com/office/powerpoint/2010/main" val="5770898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Mech. Turk Incentive Optimization</a:t>
            </a:r>
            <a:endParaRPr lang="en-US" dirty="0"/>
          </a:p>
        </p:txBody>
      </p:sp>
      <p:sp>
        <p:nvSpPr>
          <p:cNvPr id="3" name="Content Placeholder 2"/>
          <p:cNvSpPr>
            <a:spLocks noGrp="1"/>
          </p:cNvSpPr>
          <p:nvPr>
            <p:ph idx="1"/>
          </p:nvPr>
        </p:nvSpPr>
        <p:spPr>
          <a:xfrm>
            <a:off x="381000" y="2108201"/>
            <a:ext cx="8229600" cy="4017433"/>
          </a:xfrm>
        </p:spPr>
        <p:txBody>
          <a:bodyPr/>
          <a:lstStyle/>
          <a:p>
            <a:pPr marL="0" indent="0">
              <a:buNone/>
            </a:pPr>
            <a:r>
              <a:rPr lang="en-US" dirty="0" smtClean="0"/>
              <a:t>$1	  $0.5		$.03		$0.01	  $0</a:t>
            </a:r>
            <a:endParaRPr lang="en-US" dirty="0"/>
          </a:p>
        </p:txBody>
      </p:sp>
      <p:sp>
        <p:nvSpPr>
          <p:cNvPr id="4" name="Right Arrow 3"/>
          <p:cNvSpPr/>
          <p:nvPr/>
        </p:nvSpPr>
        <p:spPr>
          <a:xfrm>
            <a:off x="1066800" y="22860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a:off x="2514600" y="2302933"/>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a:off x="4419600" y="22860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6400800" y="2286000"/>
            <a:ext cx="3048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437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390525"/>
            <a:ext cx="6678613"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3841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5187" y="466725"/>
            <a:ext cx="6678613" cy="593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25060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Math Bottlenecks</a:t>
            </a:r>
            <a:endParaRPr lang="en-US" dirty="0"/>
          </a:p>
        </p:txBody>
      </p:sp>
      <p:sp>
        <p:nvSpPr>
          <p:cNvPr id="9" name="Right Arrow 8"/>
          <p:cNvSpPr/>
          <p:nvPr/>
        </p:nvSpPr>
        <p:spPr bwMode="auto">
          <a:xfrm>
            <a:off x="609600" y="1981200"/>
            <a:ext cx="7924800" cy="623614"/>
          </a:xfrm>
          <a:prstGeom prst="rightArrow">
            <a:avLst/>
          </a:prstGeom>
          <a:solidFill>
            <a:schemeClr val="accent3">
              <a:lumMod val="40000"/>
              <a:lumOff val="6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2895600" y="1828800"/>
            <a:ext cx="152400" cy="313932"/>
          </a:xfrm>
          <a:prstGeom prst="rect">
            <a:avLst/>
          </a:prstGeom>
          <a:solidFill>
            <a:srgbClr val="C0000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5257800" y="1828800"/>
            <a:ext cx="152400" cy="313932"/>
          </a:xfrm>
          <a:prstGeom prst="rect">
            <a:avLst/>
          </a:prstGeom>
          <a:solidFill>
            <a:srgbClr val="C0000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2" name="Rectangle 11"/>
          <p:cNvSpPr/>
          <p:nvPr/>
        </p:nvSpPr>
        <p:spPr bwMode="auto">
          <a:xfrm>
            <a:off x="6400800" y="1828800"/>
            <a:ext cx="152400" cy="313932"/>
          </a:xfrm>
          <a:prstGeom prst="rect">
            <a:avLst/>
          </a:prstGeom>
          <a:solidFill>
            <a:srgbClr val="C0000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1" fontAlgn="base" latinLnBrk="0" hangingPunct="1">
              <a:lnSpc>
                <a:spcPct val="80000"/>
              </a:lnSpc>
              <a:spcBef>
                <a:spcPct val="2000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endParaRPr>
          </a:p>
        </p:txBody>
      </p:sp>
      <p:sp>
        <p:nvSpPr>
          <p:cNvPr id="13" name="TextBox 12"/>
          <p:cNvSpPr txBox="1"/>
          <p:nvPr/>
        </p:nvSpPr>
        <p:spPr>
          <a:xfrm>
            <a:off x="2438400" y="2895600"/>
            <a:ext cx="1133644" cy="369332"/>
          </a:xfrm>
          <a:prstGeom prst="rect">
            <a:avLst/>
          </a:prstGeom>
          <a:noFill/>
        </p:spPr>
        <p:txBody>
          <a:bodyPr wrap="none" rtlCol="0">
            <a:spAutoFit/>
          </a:bodyPr>
          <a:lstStyle/>
          <a:p>
            <a:r>
              <a:rPr lang="en-US" dirty="0" smtClean="0"/>
              <a:t>Fractions</a:t>
            </a:r>
          </a:p>
        </p:txBody>
      </p:sp>
      <p:sp>
        <p:nvSpPr>
          <p:cNvPr id="14" name="TextBox 13"/>
          <p:cNvSpPr txBox="1"/>
          <p:nvPr/>
        </p:nvSpPr>
        <p:spPr>
          <a:xfrm>
            <a:off x="4876802" y="2895600"/>
            <a:ext cx="979755" cy="369332"/>
          </a:xfrm>
          <a:prstGeom prst="rect">
            <a:avLst/>
          </a:prstGeom>
          <a:noFill/>
        </p:spPr>
        <p:txBody>
          <a:bodyPr wrap="none" rtlCol="0">
            <a:spAutoFit/>
          </a:bodyPr>
          <a:lstStyle/>
          <a:p>
            <a:r>
              <a:rPr lang="en-US" dirty="0" smtClean="0"/>
              <a:t>Algebra</a:t>
            </a:r>
          </a:p>
        </p:txBody>
      </p:sp>
      <p:sp>
        <p:nvSpPr>
          <p:cNvPr id="15" name="TextBox 14"/>
          <p:cNvSpPr txBox="1"/>
          <p:nvPr/>
        </p:nvSpPr>
        <p:spPr>
          <a:xfrm>
            <a:off x="5943600" y="2895600"/>
            <a:ext cx="1197764" cy="369332"/>
          </a:xfrm>
          <a:prstGeom prst="rect">
            <a:avLst/>
          </a:prstGeom>
          <a:noFill/>
        </p:spPr>
        <p:txBody>
          <a:bodyPr wrap="none" rtlCol="0">
            <a:spAutoFit/>
          </a:bodyPr>
          <a:lstStyle/>
          <a:p>
            <a:r>
              <a:rPr lang="en-US" dirty="0" smtClean="0"/>
              <a:t>Geometry</a:t>
            </a:r>
          </a:p>
        </p:txBody>
      </p:sp>
      <p:sp>
        <p:nvSpPr>
          <p:cNvPr id="17" name="Content Placeholder 2"/>
          <p:cNvSpPr txBox="1">
            <a:spLocks/>
          </p:cNvSpPr>
          <p:nvPr/>
        </p:nvSpPr>
        <p:spPr bwMode="auto">
          <a:xfrm>
            <a:off x="990600" y="4114800"/>
            <a:ext cx="7010400" cy="20050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65760" lvl="2" indent="-256032">
              <a:defRPr/>
            </a:pPr>
            <a:r>
              <a:rPr lang="en-US" sz="2400" dirty="0" smtClean="0"/>
              <a:t>“Difficulty with fractions… is </a:t>
            </a:r>
            <a:r>
              <a:rPr lang="en-US" sz="2400" b="1" dirty="0" smtClean="0"/>
              <a:t>pervasive</a:t>
            </a:r>
            <a:r>
              <a:rPr lang="en-US" sz="2400" dirty="0" smtClean="0"/>
              <a:t> and is a </a:t>
            </a:r>
            <a:r>
              <a:rPr lang="en-US" sz="2400" b="1" dirty="0" smtClean="0"/>
              <a:t>major obstacle to further progress </a:t>
            </a:r>
            <a:r>
              <a:rPr lang="en-US" sz="2400" dirty="0" smtClean="0"/>
              <a:t>in mathematics.”</a:t>
            </a:r>
          </a:p>
          <a:p>
            <a:pPr marL="365760" lvl="2" indent="-256032">
              <a:defRPr/>
            </a:pPr>
            <a:r>
              <a:rPr lang="en-US" sz="2400" dirty="0" smtClean="0"/>
              <a:t>	-</a:t>
            </a:r>
            <a:r>
              <a:rPr lang="en-US" dirty="0" smtClean="0"/>
              <a:t> US National Mathematics Advisory Panel final report, 2006, 2008</a:t>
            </a:r>
          </a:p>
          <a:p>
            <a:pPr marL="365760" indent="-256032" fontAlgn="auto">
              <a:spcAft>
                <a:spcPts val="0"/>
              </a:spcAft>
              <a:defRPr/>
            </a:pPr>
            <a:r>
              <a:rPr lang="en-US" sz="2400" dirty="0" smtClean="0"/>
              <a:t> </a:t>
            </a:r>
          </a:p>
        </p:txBody>
      </p:sp>
    </p:spTree>
    <p:extLst>
      <p:ext uri="{BB962C8B-B14F-4D97-AF65-F5344CB8AC3E}">
        <p14:creationId xmlns:p14="http://schemas.microsoft.com/office/powerpoint/2010/main" val="342242028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dirty="0" smtClean="0"/>
              <a:t>Repeated Gameplay </a:t>
            </a:r>
            <a:r>
              <a:rPr lang="en-US" dirty="0" smtClean="0"/>
              <a:t>Produces </a:t>
            </a:r>
            <a:br>
              <a:rPr lang="en-US" dirty="0" smtClean="0"/>
            </a:br>
            <a:r>
              <a:rPr lang="en-US" dirty="0" smtClean="0"/>
              <a:t>Consistent Improvement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794329"/>
              </p:ext>
            </p:extLst>
          </p:nvPr>
        </p:nvGraphicFramePr>
        <p:xfrm>
          <a:off x="3962400" y="1828800"/>
          <a:ext cx="4267200" cy="47244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381000" y="2667000"/>
            <a:ext cx="3962400" cy="2632516"/>
          </a:xfrm>
          <a:prstGeom prst="rect">
            <a:avLst/>
          </a:prstGeom>
          <a:noFill/>
        </p:spPr>
        <p:txBody>
          <a:bodyPr wrap="square" rtlCol="0">
            <a:spAutoFit/>
          </a:bodyPr>
          <a:lstStyle/>
          <a:p>
            <a:pPr marL="342900" indent="-342900">
              <a:lnSpc>
                <a:spcPct val="130000"/>
              </a:lnSpc>
              <a:spcAft>
                <a:spcPts val="1000"/>
              </a:spcAft>
              <a:buFont typeface="Arial"/>
              <a:buChar char="•"/>
            </a:pPr>
            <a:r>
              <a:rPr lang="en-US" sz="2800" dirty="0" smtClean="0"/>
              <a:t>4,000 3</a:t>
            </a:r>
            <a:r>
              <a:rPr lang="en-US" sz="2800" baseline="30000" dirty="0" smtClean="0"/>
              <a:t>rd</a:t>
            </a:r>
            <a:r>
              <a:rPr lang="en-US" sz="2800" dirty="0" smtClean="0"/>
              <a:t> Graders</a:t>
            </a:r>
          </a:p>
          <a:p>
            <a:pPr marL="342900" indent="-342900">
              <a:spcAft>
                <a:spcPts val="1000"/>
              </a:spcAft>
              <a:buFont typeface="Arial"/>
              <a:buChar char="•"/>
            </a:pPr>
            <a:r>
              <a:rPr lang="en-US" sz="2800" dirty="0" smtClean="0"/>
              <a:t>Three weekly level packs</a:t>
            </a:r>
          </a:p>
          <a:p>
            <a:pPr marL="342900" indent="-342900">
              <a:spcAft>
                <a:spcPts val="1000"/>
              </a:spcAft>
              <a:buFont typeface="Arial"/>
              <a:buChar char="•"/>
            </a:pPr>
            <a:r>
              <a:rPr lang="en-US" sz="2800" dirty="0" smtClean="0"/>
              <a:t>Pretests integrated into gameplay</a:t>
            </a:r>
            <a:endParaRPr lang="en-US" sz="2800" dirty="0"/>
          </a:p>
        </p:txBody>
      </p:sp>
    </p:spTree>
    <p:extLst>
      <p:ext uri="{BB962C8B-B14F-4D97-AF65-F5344CB8AC3E}">
        <p14:creationId xmlns:p14="http://schemas.microsoft.com/office/powerpoint/2010/main" val="230882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1143000"/>
          </a:xfrm>
        </p:spPr>
        <p:txBody>
          <a:bodyPr>
            <a:noAutofit/>
          </a:bodyPr>
          <a:lstStyle/>
          <a:p>
            <a:r>
              <a:rPr lang="en-US" sz="8000" dirty="0" smtClean="0"/>
              <a:t>Novice to Experts</a:t>
            </a:r>
            <a:endParaRPr lang="en-US" sz="8000"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lgn="ctr">
              <a:buNone/>
            </a:pPr>
            <a:r>
              <a:rPr lang="en-US" dirty="0" smtClean="0"/>
              <a:t>In each case,</a:t>
            </a:r>
          </a:p>
          <a:p>
            <a:pPr marL="0" indent="0" algn="ctr">
              <a:buNone/>
            </a:pPr>
            <a:r>
              <a:rPr lang="en-US" dirty="0" smtClean="0"/>
              <a:t>Data-driven evolution </a:t>
            </a:r>
            <a:br>
              <a:rPr lang="en-US" dirty="0" smtClean="0"/>
            </a:br>
            <a:r>
              <a:rPr lang="en-US" dirty="0" smtClean="0"/>
              <a:t>with large number of players is </a:t>
            </a:r>
          </a:p>
          <a:p>
            <a:pPr marL="0" indent="0" algn="ctr">
              <a:buNone/>
            </a:pPr>
            <a:r>
              <a:rPr lang="en-US" b="1" dirty="0" smtClean="0">
                <a:solidFill>
                  <a:srgbClr val="C00000"/>
                </a:solidFill>
              </a:rPr>
              <a:t>1 to 3 times as long as initial development</a:t>
            </a:r>
            <a:endParaRPr lang="en-US" b="1" dirty="0">
              <a:solidFill>
                <a:srgbClr val="C00000"/>
              </a:solidFill>
            </a:endParaRPr>
          </a:p>
        </p:txBody>
      </p:sp>
    </p:spTree>
    <p:extLst>
      <p:ext uri="{BB962C8B-B14F-4D97-AF65-F5344CB8AC3E}">
        <p14:creationId xmlns:p14="http://schemas.microsoft.com/office/powerpoint/2010/main" val="19457189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0429"/>
            <a:ext cx="8229600" cy="838171"/>
          </a:xfrm>
        </p:spPr>
        <p:txBody>
          <a:bodyPr>
            <a:normAutofit fontScale="90000"/>
          </a:bodyPr>
          <a:lstStyle/>
          <a:p>
            <a:r>
              <a:rPr lang="en-US" dirty="0" smtClean="0"/>
              <a:t/>
            </a:r>
            <a:br>
              <a:rPr lang="en-US" dirty="0" smtClean="0"/>
            </a:br>
            <a:r>
              <a:rPr lang="en-US" dirty="0" smtClean="0"/>
              <a:t>Solving Hard Problems with</a:t>
            </a:r>
            <a:r>
              <a:rPr lang="en-US" dirty="0"/>
              <a:t/>
            </a:r>
            <a:br>
              <a:rPr lang="en-US" dirty="0"/>
            </a:br>
            <a:r>
              <a:rPr lang="en-US" dirty="0"/>
              <a:t>Human-Computer </a:t>
            </a:r>
            <a:r>
              <a:rPr lang="en-US" dirty="0" smtClean="0"/>
              <a:t>Symbiosis</a:t>
            </a:r>
            <a:endParaRPr lang="en-US" dirty="0"/>
          </a:p>
        </p:txBody>
      </p:sp>
      <p:sp>
        <p:nvSpPr>
          <p:cNvPr id="3" name="Content Placeholder 2"/>
          <p:cNvSpPr>
            <a:spLocks noGrp="1"/>
          </p:cNvSpPr>
          <p:nvPr>
            <p:ph idx="1"/>
          </p:nvPr>
        </p:nvSpPr>
        <p:spPr>
          <a:xfrm>
            <a:off x="457200" y="2667001"/>
            <a:ext cx="8229600" cy="4190999"/>
          </a:xfrm>
        </p:spPr>
        <p:txBody>
          <a:bodyPr/>
          <a:lstStyle/>
          <a:p>
            <a:pPr marL="0" indent="0">
              <a:buNone/>
            </a:pPr>
            <a:r>
              <a:rPr lang="en-US" dirty="0" smtClean="0"/>
              <a:t>Coadaptation:</a:t>
            </a:r>
          </a:p>
          <a:p>
            <a:pPr marL="514350" indent="-514350">
              <a:buFont typeface="+mj-lt"/>
              <a:buAutoNum type="arabicPeriod"/>
            </a:pPr>
            <a:r>
              <a:rPr lang="en-US" dirty="0" smtClean="0"/>
              <a:t>People → Experts</a:t>
            </a:r>
          </a:p>
          <a:p>
            <a:pPr marL="514350" indent="-514350">
              <a:buFont typeface="+mj-lt"/>
              <a:buAutoNum type="arabicPeriod"/>
            </a:pPr>
            <a:r>
              <a:rPr lang="en-US" dirty="0" smtClean="0"/>
              <a:t>Programs/Games → Optimal problem tools</a:t>
            </a:r>
          </a:p>
          <a:p>
            <a:pPr marL="514350" indent="-514350">
              <a:buNone/>
            </a:pPr>
            <a:endParaRPr lang="en-US" dirty="0" smtClean="0"/>
          </a:p>
          <a:p>
            <a:pPr marL="514350" indent="-514350">
              <a:buNone/>
            </a:pPr>
            <a:r>
              <a:rPr lang="en-US" dirty="0" smtClean="0"/>
              <a:t>Games are an ideal vehicle of coadaptation</a:t>
            </a:r>
            <a:endParaRPr lang="en-US" dirty="0"/>
          </a:p>
          <a:p>
            <a:pPr marL="514350" indent="-514350">
              <a:buNone/>
            </a:pPr>
            <a:endParaRPr lang="en-US" dirty="0" smtClean="0"/>
          </a:p>
        </p:txBody>
      </p:sp>
    </p:spTree>
    <p:extLst>
      <p:ext uri="{BB962C8B-B14F-4D97-AF65-F5344CB8AC3E}">
        <p14:creationId xmlns:p14="http://schemas.microsoft.com/office/powerpoint/2010/main" val="423059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 trickle down approach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7294506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72102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Incentivized Expert Creation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4660740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83413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20"/>
          <p:cNvSpPr/>
          <p:nvPr/>
        </p:nvSpPr>
        <p:spPr>
          <a:xfrm>
            <a:off x="4746987" y="4244614"/>
            <a:ext cx="4387528" cy="1333841"/>
          </a:xfrm>
          <a:custGeom>
            <a:avLst/>
            <a:gdLst>
              <a:gd name="connsiteX0" fmla="*/ 9120 w 4387528"/>
              <a:gd name="connsiteY0" fmla="*/ 8268 h 1333841"/>
              <a:gd name="connsiteX1" fmla="*/ 52079 w 4387528"/>
              <a:gd name="connsiteY1" fmla="*/ 45089 h 1333841"/>
              <a:gd name="connsiteX2" fmla="*/ 95037 w 4387528"/>
              <a:gd name="connsiteY2" fmla="*/ 69637 h 1333841"/>
              <a:gd name="connsiteX3" fmla="*/ 131859 w 4387528"/>
              <a:gd name="connsiteY3" fmla="*/ 106458 h 1333841"/>
              <a:gd name="connsiteX4" fmla="*/ 150269 w 4387528"/>
              <a:gd name="connsiteY4" fmla="*/ 118732 h 1333841"/>
              <a:gd name="connsiteX5" fmla="*/ 187091 w 4387528"/>
              <a:gd name="connsiteY5" fmla="*/ 155553 h 1333841"/>
              <a:gd name="connsiteX6" fmla="*/ 217775 w 4387528"/>
              <a:gd name="connsiteY6" fmla="*/ 192375 h 1333841"/>
              <a:gd name="connsiteX7" fmla="*/ 236186 w 4387528"/>
              <a:gd name="connsiteY7" fmla="*/ 204649 h 1333841"/>
              <a:gd name="connsiteX8" fmla="*/ 260734 w 4387528"/>
              <a:gd name="connsiteY8" fmla="*/ 223059 h 1333841"/>
              <a:gd name="connsiteX9" fmla="*/ 297555 w 4387528"/>
              <a:gd name="connsiteY9" fmla="*/ 247607 h 1333841"/>
              <a:gd name="connsiteX10" fmla="*/ 352787 w 4387528"/>
              <a:gd name="connsiteY10" fmla="*/ 290566 h 1333841"/>
              <a:gd name="connsiteX11" fmla="*/ 395746 w 4387528"/>
              <a:gd name="connsiteY11" fmla="*/ 321250 h 1333841"/>
              <a:gd name="connsiteX12" fmla="*/ 420294 w 4387528"/>
              <a:gd name="connsiteY12" fmla="*/ 339661 h 1333841"/>
              <a:gd name="connsiteX13" fmla="*/ 438704 w 4387528"/>
              <a:gd name="connsiteY13" fmla="*/ 345798 h 1333841"/>
              <a:gd name="connsiteX14" fmla="*/ 487800 w 4387528"/>
              <a:gd name="connsiteY14" fmla="*/ 370345 h 1333841"/>
              <a:gd name="connsiteX15" fmla="*/ 506210 w 4387528"/>
              <a:gd name="connsiteY15" fmla="*/ 376482 h 1333841"/>
              <a:gd name="connsiteX16" fmla="*/ 524621 w 4387528"/>
              <a:gd name="connsiteY16" fmla="*/ 388756 h 1333841"/>
              <a:gd name="connsiteX17" fmla="*/ 567579 w 4387528"/>
              <a:gd name="connsiteY17" fmla="*/ 407167 h 1333841"/>
              <a:gd name="connsiteX18" fmla="*/ 592127 w 4387528"/>
              <a:gd name="connsiteY18" fmla="*/ 425578 h 1333841"/>
              <a:gd name="connsiteX19" fmla="*/ 610538 w 4387528"/>
              <a:gd name="connsiteY19" fmla="*/ 437851 h 1333841"/>
              <a:gd name="connsiteX20" fmla="*/ 628949 w 4387528"/>
              <a:gd name="connsiteY20" fmla="*/ 456262 h 1333841"/>
              <a:gd name="connsiteX21" fmla="*/ 641222 w 4387528"/>
              <a:gd name="connsiteY21" fmla="*/ 474673 h 1333841"/>
              <a:gd name="connsiteX22" fmla="*/ 665770 w 4387528"/>
              <a:gd name="connsiteY22" fmla="*/ 486947 h 1333841"/>
              <a:gd name="connsiteX23" fmla="*/ 739413 w 4387528"/>
              <a:gd name="connsiteY23" fmla="*/ 517631 h 1333841"/>
              <a:gd name="connsiteX24" fmla="*/ 739413 w 4387528"/>
              <a:gd name="connsiteY24" fmla="*/ 517631 h 1333841"/>
              <a:gd name="connsiteX25" fmla="*/ 788508 w 4387528"/>
              <a:gd name="connsiteY25" fmla="*/ 536042 h 1333841"/>
              <a:gd name="connsiteX26" fmla="*/ 831467 w 4387528"/>
              <a:gd name="connsiteY26" fmla="*/ 548316 h 1333841"/>
              <a:gd name="connsiteX27" fmla="*/ 923520 w 4387528"/>
              <a:gd name="connsiteY27" fmla="*/ 554453 h 1333841"/>
              <a:gd name="connsiteX28" fmla="*/ 1230366 w 4387528"/>
              <a:gd name="connsiteY28" fmla="*/ 560590 h 1333841"/>
              <a:gd name="connsiteX29" fmla="*/ 1285598 w 4387528"/>
              <a:gd name="connsiteY29" fmla="*/ 609685 h 1333841"/>
              <a:gd name="connsiteX30" fmla="*/ 1310146 w 4387528"/>
              <a:gd name="connsiteY30" fmla="*/ 628096 h 1333841"/>
              <a:gd name="connsiteX31" fmla="*/ 1334694 w 4387528"/>
              <a:gd name="connsiteY31" fmla="*/ 640370 h 1333841"/>
              <a:gd name="connsiteX32" fmla="*/ 1353104 w 4387528"/>
              <a:gd name="connsiteY32" fmla="*/ 652643 h 1333841"/>
              <a:gd name="connsiteX33" fmla="*/ 1371515 w 4387528"/>
              <a:gd name="connsiteY33" fmla="*/ 658780 h 1333841"/>
              <a:gd name="connsiteX34" fmla="*/ 1445158 w 4387528"/>
              <a:gd name="connsiteY34" fmla="*/ 671054 h 1333841"/>
              <a:gd name="connsiteX35" fmla="*/ 1481979 w 4387528"/>
              <a:gd name="connsiteY35" fmla="*/ 683328 h 1333841"/>
              <a:gd name="connsiteX36" fmla="*/ 1500390 w 4387528"/>
              <a:gd name="connsiteY36" fmla="*/ 689465 h 1333841"/>
              <a:gd name="connsiteX37" fmla="*/ 1524938 w 4387528"/>
              <a:gd name="connsiteY37" fmla="*/ 701739 h 1333841"/>
              <a:gd name="connsiteX38" fmla="*/ 1543349 w 4387528"/>
              <a:gd name="connsiteY38" fmla="*/ 707876 h 1333841"/>
              <a:gd name="connsiteX39" fmla="*/ 1574033 w 4387528"/>
              <a:gd name="connsiteY39" fmla="*/ 726286 h 1333841"/>
              <a:gd name="connsiteX40" fmla="*/ 1604718 w 4387528"/>
              <a:gd name="connsiteY40" fmla="*/ 738560 h 1333841"/>
              <a:gd name="connsiteX41" fmla="*/ 1653813 w 4387528"/>
              <a:gd name="connsiteY41" fmla="*/ 756971 h 1333841"/>
              <a:gd name="connsiteX42" fmla="*/ 1696771 w 4387528"/>
              <a:gd name="connsiteY42" fmla="*/ 781519 h 1333841"/>
              <a:gd name="connsiteX43" fmla="*/ 1752004 w 4387528"/>
              <a:gd name="connsiteY43" fmla="*/ 799929 h 1333841"/>
              <a:gd name="connsiteX44" fmla="*/ 1782688 w 4387528"/>
              <a:gd name="connsiteY44" fmla="*/ 806066 h 1333841"/>
              <a:gd name="connsiteX45" fmla="*/ 1807236 w 4387528"/>
              <a:gd name="connsiteY45" fmla="*/ 812203 h 1333841"/>
              <a:gd name="connsiteX46" fmla="*/ 1874742 w 4387528"/>
              <a:gd name="connsiteY46" fmla="*/ 824477 h 1333841"/>
              <a:gd name="connsiteX47" fmla="*/ 1942248 w 4387528"/>
              <a:gd name="connsiteY47" fmla="*/ 842888 h 1333841"/>
              <a:gd name="connsiteX48" fmla="*/ 1972932 w 4387528"/>
              <a:gd name="connsiteY48" fmla="*/ 855161 h 1333841"/>
              <a:gd name="connsiteX49" fmla="*/ 2009754 w 4387528"/>
              <a:gd name="connsiteY49" fmla="*/ 861298 h 1333841"/>
              <a:gd name="connsiteX50" fmla="*/ 2034302 w 4387528"/>
              <a:gd name="connsiteY50" fmla="*/ 867435 h 1333841"/>
              <a:gd name="connsiteX51" fmla="*/ 2359558 w 4387528"/>
              <a:gd name="connsiteY51" fmla="*/ 879709 h 1333841"/>
              <a:gd name="connsiteX52" fmla="*/ 2396379 w 4387528"/>
              <a:gd name="connsiteY52" fmla="*/ 916531 h 1333841"/>
              <a:gd name="connsiteX53" fmla="*/ 2457749 w 4387528"/>
              <a:gd name="connsiteY53" fmla="*/ 959489 h 1333841"/>
              <a:gd name="connsiteX54" fmla="*/ 2500707 w 4387528"/>
              <a:gd name="connsiteY54" fmla="*/ 977900 h 1333841"/>
              <a:gd name="connsiteX55" fmla="*/ 2519118 w 4387528"/>
              <a:gd name="connsiteY55" fmla="*/ 990174 h 1333841"/>
              <a:gd name="connsiteX56" fmla="*/ 2555939 w 4387528"/>
              <a:gd name="connsiteY56" fmla="*/ 1002447 h 1333841"/>
              <a:gd name="connsiteX57" fmla="*/ 2574350 w 4387528"/>
              <a:gd name="connsiteY57" fmla="*/ 1014721 h 1333841"/>
              <a:gd name="connsiteX58" fmla="*/ 2617308 w 4387528"/>
              <a:gd name="connsiteY58" fmla="*/ 1026995 h 1333841"/>
              <a:gd name="connsiteX59" fmla="*/ 2654130 w 4387528"/>
              <a:gd name="connsiteY59" fmla="*/ 1045406 h 1333841"/>
              <a:gd name="connsiteX60" fmla="*/ 2715499 w 4387528"/>
              <a:gd name="connsiteY60" fmla="*/ 1063817 h 1333841"/>
              <a:gd name="connsiteX61" fmla="*/ 2758457 w 4387528"/>
              <a:gd name="connsiteY61" fmla="*/ 1069953 h 1333841"/>
              <a:gd name="connsiteX62" fmla="*/ 2795279 w 4387528"/>
              <a:gd name="connsiteY62" fmla="*/ 1082227 h 1333841"/>
              <a:gd name="connsiteX63" fmla="*/ 2813690 w 4387528"/>
              <a:gd name="connsiteY63" fmla="*/ 1088364 h 1333841"/>
              <a:gd name="connsiteX64" fmla="*/ 2850511 w 4387528"/>
              <a:gd name="connsiteY64" fmla="*/ 1106775 h 1333841"/>
              <a:gd name="connsiteX65" fmla="*/ 2887332 w 4387528"/>
              <a:gd name="connsiteY65" fmla="*/ 1125186 h 1333841"/>
              <a:gd name="connsiteX66" fmla="*/ 2905743 w 4387528"/>
              <a:gd name="connsiteY66" fmla="*/ 1131323 h 1333841"/>
              <a:gd name="connsiteX67" fmla="*/ 2930291 w 4387528"/>
              <a:gd name="connsiteY67" fmla="*/ 1143596 h 1333841"/>
              <a:gd name="connsiteX68" fmla="*/ 2979386 w 4387528"/>
              <a:gd name="connsiteY68" fmla="*/ 1155870 h 1333841"/>
              <a:gd name="connsiteX69" fmla="*/ 3077577 w 4387528"/>
              <a:gd name="connsiteY69" fmla="*/ 1180418 h 1333841"/>
              <a:gd name="connsiteX70" fmla="*/ 3126672 w 4387528"/>
              <a:gd name="connsiteY70" fmla="*/ 1186555 h 1333841"/>
              <a:gd name="connsiteX71" fmla="*/ 3396696 w 4387528"/>
              <a:gd name="connsiteY71" fmla="*/ 1198829 h 1333841"/>
              <a:gd name="connsiteX72" fmla="*/ 3421244 w 4387528"/>
              <a:gd name="connsiteY72" fmla="*/ 1204966 h 1333841"/>
              <a:gd name="connsiteX73" fmla="*/ 3464202 w 4387528"/>
              <a:gd name="connsiteY73" fmla="*/ 1223376 h 1333841"/>
              <a:gd name="connsiteX74" fmla="*/ 3507161 w 4387528"/>
              <a:gd name="connsiteY74" fmla="*/ 1241787 h 1333841"/>
              <a:gd name="connsiteX75" fmla="*/ 3537845 w 4387528"/>
              <a:gd name="connsiteY75" fmla="*/ 1254061 h 1333841"/>
              <a:gd name="connsiteX76" fmla="*/ 3556256 w 4387528"/>
              <a:gd name="connsiteY76" fmla="*/ 1260198 h 1333841"/>
              <a:gd name="connsiteX77" fmla="*/ 3678994 w 4387528"/>
              <a:gd name="connsiteY77" fmla="*/ 1266335 h 1333841"/>
              <a:gd name="connsiteX78" fmla="*/ 3740363 w 4387528"/>
              <a:gd name="connsiteY78" fmla="*/ 1309293 h 1333841"/>
              <a:gd name="connsiteX79" fmla="*/ 3777185 w 4387528"/>
              <a:gd name="connsiteY79" fmla="*/ 1321567 h 1333841"/>
              <a:gd name="connsiteX80" fmla="*/ 3893786 w 4387528"/>
              <a:gd name="connsiteY80" fmla="*/ 1333841 h 1333841"/>
              <a:gd name="connsiteX81" fmla="*/ 4274275 w 4387528"/>
              <a:gd name="connsiteY81" fmla="*/ 1327704 h 1333841"/>
              <a:gd name="connsiteX82" fmla="*/ 4360192 w 4387528"/>
              <a:gd name="connsiteY82" fmla="*/ 1315430 h 1333841"/>
              <a:gd name="connsiteX83" fmla="*/ 4378602 w 4387528"/>
              <a:gd name="connsiteY83" fmla="*/ 1303156 h 1333841"/>
              <a:gd name="connsiteX84" fmla="*/ 4378602 w 4387528"/>
              <a:gd name="connsiteY84" fmla="*/ 1266335 h 1333841"/>
              <a:gd name="connsiteX85" fmla="*/ 4360192 w 4387528"/>
              <a:gd name="connsiteY85" fmla="*/ 1247924 h 1333841"/>
              <a:gd name="connsiteX86" fmla="*/ 4354055 w 4387528"/>
              <a:gd name="connsiteY86" fmla="*/ 1229513 h 1333841"/>
              <a:gd name="connsiteX87" fmla="*/ 4335644 w 4387528"/>
              <a:gd name="connsiteY87" fmla="*/ 1223376 h 1333841"/>
              <a:gd name="connsiteX88" fmla="*/ 4292685 w 4387528"/>
              <a:gd name="connsiteY88" fmla="*/ 1204966 h 1333841"/>
              <a:gd name="connsiteX89" fmla="*/ 4255864 w 4387528"/>
              <a:gd name="connsiteY89" fmla="*/ 1180418 h 1333841"/>
              <a:gd name="connsiteX90" fmla="*/ 4237453 w 4387528"/>
              <a:gd name="connsiteY90" fmla="*/ 1174281 h 1333841"/>
              <a:gd name="connsiteX91" fmla="*/ 4206769 w 4387528"/>
              <a:gd name="connsiteY91" fmla="*/ 1162007 h 1333841"/>
              <a:gd name="connsiteX92" fmla="*/ 4182221 w 4387528"/>
              <a:gd name="connsiteY92" fmla="*/ 1155870 h 1333841"/>
              <a:gd name="connsiteX93" fmla="*/ 4145400 w 4387528"/>
              <a:gd name="connsiteY93" fmla="*/ 1131323 h 1333841"/>
              <a:gd name="connsiteX94" fmla="*/ 4102441 w 4387528"/>
              <a:gd name="connsiteY94" fmla="*/ 1100638 h 1333841"/>
              <a:gd name="connsiteX95" fmla="*/ 4084030 w 4387528"/>
              <a:gd name="connsiteY95" fmla="*/ 1094501 h 1333841"/>
              <a:gd name="connsiteX96" fmla="*/ 4065620 w 4387528"/>
              <a:gd name="connsiteY96" fmla="*/ 1076090 h 1333841"/>
              <a:gd name="connsiteX97" fmla="*/ 4028798 w 4387528"/>
              <a:gd name="connsiteY97" fmla="*/ 1063817 h 1333841"/>
              <a:gd name="connsiteX98" fmla="*/ 4004251 w 4387528"/>
              <a:gd name="connsiteY98" fmla="*/ 1057680 h 1333841"/>
              <a:gd name="connsiteX99" fmla="*/ 3985840 w 4387528"/>
              <a:gd name="connsiteY99" fmla="*/ 1051543 h 1333841"/>
              <a:gd name="connsiteX100" fmla="*/ 3942881 w 4387528"/>
              <a:gd name="connsiteY100" fmla="*/ 1045406 h 1333841"/>
              <a:gd name="connsiteX101" fmla="*/ 3875375 w 4387528"/>
              <a:gd name="connsiteY101" fmla="*/ 1033132 h 1333841"/>
              <a:gd name="connsiteX102" fmla="*/ 3814006 w 4387528"/>
              <a:gd name="connsiteY102" fmla="*/ 1020858 h 1333841"/>
              <a:gd name="connsiteX103" fmla="*/ 3777185 w 4387528"/>
              <a:gd name="connsiteY103" fmla="*/ 1014721 h 1333841"/>
              <a:gd name="connsiteX104" fmla="*/ 3709679 w 4387528"/>
              <a:gd name="connsiteY104" fmla="*/ 984037 h 1333841"/>
              <a:gd name="connsiteX105" fmla="*/ 3685131 w 4387528"/>
              <a:gd name="connsiteY105" fmla="*/ 977900 h 1333841"/>
              <a:gd name="connsiteX106" fmla="*/ 3648310 w 4387528"/>
              <a:gd name="connsiteY106" fmla="*/ 953352 h 1333841"/>
              <a:gd name="connsiteX107" fmla="*/ 3611488 w 4387528"/>
              <a:gd name="connsiteY107" fmla="*/ 922668 h 1333841"/>
              <a:gd name="connsiteX108" fmla="*/ 3568530 w 4387528"/>
              <a:gd name="connsiteY108" fmla="*/ 910394 h 1333841"/>
              <a:gd name="connsiteX109" fmla="*/ 3531708 w 4387528"/>
              <a:gd name="connsiteY109" fmla="*/ 898120 h 1333841"/>
              <a:gd name="connsiteX110" fmla="*/ 3501024 w 4387528"/>
              <a:gd name="connsiteY110" fmla="*/ 891983 h 1333841"/>
              <a:gd name="connsiteX111" fmla="*/ 3470339 w 4387528"/>
              <a:gd name="connsiteY111" fmla="*/ 879709 h 1333841"/>
              <a:gd name="connsiteX112" fmla="*/ 3445792 w 4387528"/>
              <a:gd name="connsiteY112" fmla="*/ 873572 h 1333841"/>
              <a:gd name="connsiteX113" fmla="*/ 3366012 w 4387528"/>
              <a:gd name="connsiteY113" fmla="*/ 824477 h 1333841"/>
              <a:gd name="connsiteX114" fmla="*/ 3341464 w 4387528"/>
              <a:gd name="connsiteY114" fmla="*/ 812203 h 1333841"/>
              <a:gd name="connsiteX115" fmla="*/ 3310779 w 4387528"/>
              <a:gd name="connsiteY115" fmla="*/ 799929 h 1333841"/>
              <a:gd name="connsiteX116" fmla="*/ 3292369 w 4387528"/>
              <a:gd name="connsiteY116" fmla="*/ 787655 h 1333841"/>
              <a:gd name="connsiteX117" fmla="*/ 3249410 w 4387528"/>
              <a:gd name="connsiteY117" fmla="*/ 781519 h 1333841"/>
              <a:gd name="connsiteX118" fmla="*/ 3224863 w 4387528"/>
              <a:gd name="connsiteY118" fmla="*/ 775382 h 1333841"/>
              <a:gd name="connsiteX119" fmla="*/ 3206452 w 4387528"/>
              <a:gd name="connsiteY119" fmla="*/ 769245 h 1333841"/>
              <a:gd name="connsiteX120" fmla="*/ 3083714 w 4387528"/>
              <a:gd name="connsiteY120" fmla="*/ 763108 h 1333841"/>
              <a:gd name="connsiteX121" fmla="*/ 3053029 w 4387528"/>
              <a:gd name="connsiteY121" fmla="*/ 756971 h 1333841"/>
              <a:gd name="connsiteX122" fmla="*/ 3016208 w 4387528"/>
              <a:gd name="connsiteY122" fmla="*/ 750834 h 1333841"/>
              <a:gd name="connsiteX123" fmla="*/ 2991660 w 4387528"/>
              <a:gd name="connsiteY123" fmla="*/ 744697 h 1333841"/>
              <a:gd name="connsiteX124" fmla="*/ 2960975 w 4387528"/>
              <a:gd name="connsiteY124" fmla="*/ 738560 h 1333841"/>
              <a:gd name="connsiteX125" fmla="*/ 2881196 w 4387528"/>
              <a:gd name="connsiteY125" fmla="*/ 720149 h 1333841"/>
              <a:gd name="connsiteX126" fmla="*/ 2844374 w 4387528"/>
              <a:gd name="connsiteY126" fmla="*/ 707876 h 1333841"/>
              <a:gd name="connsiteX127" fmla="*/ 2819826 w 4387528"/>
              <a:gd name="connsiteY127" fmla="*/ 701739 h 1333841"/>
              <a:gd name="connsiteX128" fmla="*/ 2776868 w 4387528"/>
              <a:gd name="connsiteY128" fmla="*/ 695602 h 1333841"/>
              <a:gd name="connsiteX129" fmla="*/ 2752320 w 4387528"/>
              <a:gd name="connsiteY129" fmla="*/ 689465 h 1333841"/>
              <a:gd name="connsiteX130" fmla="*/ 2715499 w 4387528"/>
              <a:gd name="connsiteY130" fmla="*/ 683328 h 1333841"/>
              <a:gd name="connsiteX131" fmla="*/ 2641856 w 4387528"/>
              <a:gd name="connsiteY131" fmla="*/ 671054 h 1333841"/>
              <a:gd name="connsiteX132" fmla="*/ 2574350 w 4387528"/>
              <a:gd name="connsiteY132" fmla="*/ 646506 h 1333841"/>
              <a:gd name="connsiteX133" fmla="*/ 2525255 w 4387528"/>
              <a:gd name="connsiteY133" fmla="*/ 634233 h 1333841"/>
              <a:gd name="connsiteX134" fmla="*/ 2500707 w 4387528"/>
              <a:gd name="connsiteY134" fmla="*/ 615822 h 1333841"/>
              <a:gd name="connsiteX135" fmla="*/ 2463885 w 4387528"/>
              <a:gd name="connsiteY135" fmla="*/ 603548 h 1333841"/>
              <a:gd name="connsiteX136" fmla="*/ 2445475 w 4387528"/>
              <a:gd name="connsiteY136" fmla="*/ 591274 h 1333841"/>
              <a:gd name="connsiteX137" fmla="*/ 2420927 w 4387528"/>
              <a:gd name="connsiteY137" fmla="*/ 579000 h 1333841"/>
              <a:gd name="connsiteX138" fmla="*/ 2396379 w 4387528"/>
              <a:gd name="connsiteY138" fmla="*/ 560590 h 1333841"/>
              <a:gd name="connsiteX139" fmla="*/ 2377969 w 4387528"/>
              <a:gd name="connsiteY139" fmla="*/ 548316 h 1333841"/>
              <a:gd name="connsiteX140" fmla="*/ 2328873 w 4387528"/>
              <a:gd name="connsiteY140" fmla="*/ 517631 h 1333841"/>
              <a:gd name="connsiteX141" fmla="*/ 2285915 w 4387528"/>
              <a:gd name="connsiteY141" fmla="*/ 505357 h 1333841"/>
              <a:gd name="connsiteX142" fmla="*/ 2230683 w 4387528"/>
              <a:gd name="connsiteY142" fmla="*/ 499221 h 1333841"/>
              <a:gd name="connsiteX143" fmla="*/ 2193861 w 4387528"/>
              <a:gd name="connsiteY143" fmla="*/ 493084 h 1333841"/>
              <a:gd name="connsiteX144" fmla="*/ 2150903 w 4387528"/>
              <a:gd name="connsiteY144" fmla="*/ 480810 h 1333841"/>
              <a:gd name="connsiteX145" fmla="*/ 2089534 w 4387528"/>
              <a:gd name="connsiteY145" fmla="*/ 474673 h 1333841"/>
              <a:gd name="connsiteX146" fmla="*/ 2028165 w 4387528"/>
              <a:gd name="connsiteY146" fmla="*/ 462399 h 1333841"/>
              <a:gd name="connsiteX147" fmla="*/ 1936111 w 4387528"/>
              <a:gd name="connsiteY147" fmla="*/ 450125 h 1333841"/>
              <a:gd name="connsiteX148" fmla="*/ 1893153 w 4387528"/>
              <a:gd name="connsiteY148" fmla="*/ 437851 h 1333841"/>
              <a:gd name="connsiteX149" fmla="*/ 1844057 w 4387528"/>
              <a:gd name="connsiteY149" fmla="*/ 431715 h 1333841"/>
              <a:gd name="connsiteX150" fmla="*/ 1801099 w 4387528"/>
              <a:gd name="connsiteY150" fmla="*/ 425578 h 1333841"/>
              <a:gd name="connsiteX151" fmla="*/ 1733593 w 4387528"/>
              <a:gd name="connsiteY151" fmla="*/ 413304 h 1333841"/>
              <a:gd name="connsiteX152" fmla="*/ 1696771 w 4387528"/>
              <a:gd name="connsiteY152" fmla="*/ 407167 h 1333841"/>
              <a:gd name="connsiteX153" fmla="*/ 1604718 w 4387528"/>
              <a:gd name="connsiteY153" fmla="*/ 394893 h 1333841"/>
              <a:gd name="connsiteX154" fmla="*/ 1555622 w 4387528"/>
              <a:gd name="connsiteY154" fmla="*/ 382619 h 1333841"/>
              <a:gd name="connsiteX155" fmla="*/ 1537212 w 4387528"/>
              <a:gd name="connsiteY155" fmla="*/ 376482 h 1333841"/>
              <a:gd name="connsiteX156" fmla="*/ 1500390 w 4387528"/>
              <a:gd name="connsiteY156" fmla="*/ 370345 h 1333841"/>
              <a:gd name="connsiteX157" fmla="*/ 1457432 w 4387528"/>
              <a:gd name="connsiteY157" fmla="*/ 358072 h 1333841"/>
              <a:gd name="connsiteX158" fmla="*/ 1414473 w 4387528"/>
              <a:gd name="connsiteY158" fmla="*/ 351935 h 1333841"/>
              <a:gd name="connsiteX159" fmla="*/ 1340830 w 4387528"/>
              <a:gd name="connsiteY159" fmla="*/ 333524 h 1333841"/>
              <a:gd name="connsiteX160" fmla="*/ 1291735 w 4387528"/>
              <a:gd name="connsiteY160" fmla="*/ 315113 h 1333841"/>
              <a:gd name="connsiteX161" fmla="*/ 1205818 w 4387528"/>
              <a:gd name="connsiteY161" fmla="*/ 302839 h 1333841"/>
              <a:gd name="connsiteX162" fmla="*/ 1175134 w 4387528"/>
              <a:gd name="connsiteY162" fmla="*/ 296702 h 1333841"/>
              <a:gd name="connsiteX163" fmla="*/ 1150586 w 4387528"/>
              <a:gd name="connsiteY163" fmla="*/ 290566 h 1333841"/>
              <a:gd name="connsiteX164" fmla="*/ 1101491 w 4387528"/>
              <a:gd name="connsiteY164" fmla="*/ 284429 h 1333841"/>
              <a:gd name="connsiteX165" fmla="*/ 1046259 w 4387528"/>
              <a:gd name="connsiteY165" fmla="*/ 272155 h 1333841"/>
              <a:gd name="connsiteX166" fmla="*/ 1015574 w 4387528"/>
              <a:gd name="connsiteY166" fmla="*/ 266018 h 1333841"/>
              <a:gd name="connsiteX167" fmla="*/ 984890 w 4387528"/>
              <a:gd name="connsiteY167" fmla="*/ 253744 h 1333841"/>
              <a:gd name="connsiteX168" fmla="*/ 941931 w 4387528"/>
              <a:gd name="connsiteY168" fmla="*/ 241470 h 1333841"/>
              <a:gd name="connsiteX169" fmla="*/ 917383 w 4387528"/>
              <a:gd name="connsiteY169" fmla="*/ 229196 h 1333841"/>
              <a:gd name="connsiteX170" fmla="*/ 892836 w 4387528"/>
              <a:gd name="connsiteY170" fmla="*/ 223059 h 1333841"/>
              <a:gd name="connsiteX171" fmla="*/ 874425 w 4387528"/>
              <a:gd name="connsiteY171" fmla="*/ 216923 h 1333841"/>
              <a:gd name="connsiteX172" fmla="*/ 819193 w 4387528"/>
              <a:gd name="connsiteY172" fmla="*/ 204649 h 1333841"/>
              <a:gd name="connsiteX173" fmla="*/ 763961 w 4387528"/>
              <a:gd name="connsiteY173" fmla="*/ 192375 h 1333841"/>
              <a:gd name="connsiteX174" fmla="*/ 684181 w 4387528"/>
              <a:gd name="connsiteY174" fmla="*/ 186238 h 1333841"/>
              <a:gd name="connsiteX175" fmla="*/ 659633 w 4387528"/>
              <a:gd name="connsiteY175" fmla="*/ 180101 h 1333841"/>
              <a:gd name="connsiteX176" fmla="*/ 610538 w 4387528"/>
              <a:gd name="connsiteY176" fmla="*/ 173964 h 1333841"/>
              <a:gd name="connsiteX177" fmla="*/ 585990 w 4387528"/>
              <a:gd name="connsiteY177" fmla="*/ 161690 h 1333841"/>
              <a:gd name="connsiteX178" fmla="*/ 555306 w 4387528"/>
              <a:gd name="connsiteY178" fmla="*/ 155553 h 1333841"/>
              <a:gd name="connsiteX179" fmla="*/ 518484 w 4387528"/>
              <a:gd name="connsiteY179" fmla="*/ 143280 h 1333841"/>
              <a:gd name="connsiteX180" fmla="*/ 457115 w 4387528"/>
              <a:gd name="connsiteY180" fmla="*/ 118732 h 1333841"/>
              <a:gd name="connsiteX181" fmla="*/ 432567 w 4387528"/>
              <a:gd name="connsiteY181" fmla="*/ 106458 h 1333841"/>
              <a:gd name="connsiteX182" fmla="*/ 408020 w 4387528"/>
              <a:gd name="connsiteY182" fmla="*/ 100321 h 1333841"/>
              <a:gd name="connsiteX183" fmla="*/ 352787 w 4387528"/>
              <a:gd name="connsiteY183" fmla="*/ 81910 h 1333841"/>
              <a:gd name="connsiteX184" fmla="*/ 334377 w 4387528"/>
              <a:gd name="connsiteY184" fmla="*/ 75774 h 1333841"/>
              <a:gd name="connsiteX185" fmla="*/ 260734 w 4387528"/>
              <a:gd name="connsiteY185" fmla="*/ 38952 h 1333841"/>
              <a:gd name="connsiteX186" fmla="*/ 242323 w 4387528"/>
              <a:gd name="connsiteY186" fmla="*/ 32815 h 1333841"/>
              <a:gd name="connsiteX187" fmla="*/ 217775 w 4387528"/>
              <a:gd name="connsiteY187" fmla="*/ 20541 h 1333841"/>
              <a:gd name="connsiteX188" fmla="*/ 168680 w 4387528"/>
              <a:gd name="connsiteY188" fmla="*/ 8268 h 1333841"/>
              <a:gd name="connsiteX189" fmla="*/ 9120 w 4387528"/>
              <a:gd name="connsiteY189" fmla="*/ 8268 h 133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Lst>
            <a:rect l="l" t="t" r="r" b="b"/>
            <a:pathLst>
              <a:path w="4387528" h="1333841">
                <a:moveTo>
                  <a:pt x="9120" y="8268"/>
                </a:moveTo>
                <a:cubicBezTo>
                  <a:pt x="51383" y="36441"/>
                  <a:pt x="0" y="449"/>
                  <a:pt x="52079" y="45089"/>
                </a:cubicBezTo>
                <a:cubicBezTo>
                  <a:pt x="123173" y="106027"/>
                  <a:pt x="7990" y="0"/>
                  <a:pt x="95037" y="69637"/>
                </a:cubicBezTo>
                <a:cubicBezTo>
                  <a:pt x="108591" y="80480"/>
                  <a:pt x="117417" y="96829"/>
                  <a:pt x="131859" y="106458"/>
                </a:cubicBezTo>
                <a:cubicBezTo>
                  <a:pt x="137996" y="110549"/>
                  <a:pt x="145054" y="113517"/>
                  <a:pt x="150269" y="118732"/>
                </a:cubicBezTo>
                <a:cubicBezTo>
                  <a:pt x="195934" y="164398"/>
                  <a:pt x="143708" y="126633"/>
                  <a:pt x="187091" y="155553"/>
                </a:cubicBezTo>
                <a:cubicBezTo>
                  <a:pt x="199158" y="173654"/>
                  <a:pt x="200057" y="177610"/>
                  <a:pt x="217775" y="192375"/>
                </a:cubicBezTo>
                <a:cubicBezTo>
                  <a:pt x="223441" y="197097"/>
                  <a:pt x="230184" y="200362"/>
                  <a:pt x="236186" y="204649"/>
                </a:cubicBezTo>
                <a:cubicBezTo>
                  <a:pt x="244509" y="210594"/>
                  <a:pt x="252968" y="216403"/>
                  <a:pt x="260734" y="223059"/>
                </a:cubicBezTo>
                <a:cubicBezTo>
                  <a:pt x="289989" y="248134"/>
                  <a:pt x="266238" y="237167"/>
                  <a:pt x="297555" y="247607"/>
                </a:cubicBezTo>
                <a:cubicBezTo>
                  <a:pt x="335027" y="285079"/>
                  <a:pt x="294077" y="246536"/>
                  <a:pt x="352787" y="290566"/>
                </a:cubicBezTo>
                <a:cubicBezTo>
                  <a:pt x="433069" y="350774"/>
                  <a:pt x="332889" y="276352"/>
                  <a:pt x="395746" y="321250"/>
                </a:cubicBezTo>
                <a:cubicBezTo>
                  <a:pt x="404069" y="327195"/>
                  <a:pt x="411413" y="334586"/>
                  <a:pt x="420294" y="339661"/>
                </a:cubicBezTo>
                <a:cubicBezTo>
                  <a:pt x="425910" y="342870"/>
                  <a:pt x="432815" y="343121"/>
                  <a:pt x="438704" y="345798"/>
                </a:cubicBezTo>
                <a:cubicBezTo>
                  <a:pt x="455361" y="353369"/>
                  <a:pt x="470442" y="364559"/>
                  <a:pt x="487800" y="370345"/>
                </a:cubicBezTo>
                <a:cubicBezTo>
                  <a:pt x="493937" y="372391"/>
                  <a:pt x="500424" y="373589"/>
                  <a:pt x="506210" y="376482"/>
                </a:cubicBezTo>
                <a:cubicBezTo>
                  <a:pt x="512807" y="379781"/>
                  <a:pt x="518217" y="385097"/>
                  <a:pt x="524621" y="388756"/>
                </a:cubicBezTo>
                <a:cubicBezTo>
                  <a:pt x="545854" y="400889"/>
                  <a:pt x="546925" y="400282"/>
                  <a:pt x="567579" y="407167"/>
                </a:cubicBezTo>
                <a:cubicBezTo>
                  <a:pt x="575762" y="413304"/>
                  <a:pt x="583804" y="419633"/>
                  <a:pt x="592127" y="425578"/>
                </a:cubicBezTo>
                <a:cubicBezTo>
                  <a:pt x="598129" y="429865"/>
                  <a:pt x="604872" y="433129"/>
                  <a:pt x="610538" y="437851"/>
                </a:cubicBezTo>
                <a:cubicBezTo>
                  <a:pt x="617206" y="443407"/>
                  <a:pt x="623393" y="449594"/>
                  <a:pt x="628949" y="456262"/>
                </a:cubicBezTo>
                <a:cubicBezTo>
                  <a:pt x="633671" y="461928"/>
                  <a:pt x="635556" y="469951"/>
                  <a:pt x="641222" y="474673"/>
                </a:cubicBezTo>
                <a:cubicBezTo>
                  <a:pt x="648250" y="480530"/>
                  <a:pt x="657827" y="482408"/>
                  <a:pt x="665770" y="486947"/>
                </a:cubicBezTo>
                <a:cubicBezTo>
                  <a:pt x="714151" y="514593"/>
                  <a:pt x="640815" y="484766"/>
                  <a:pt x="739413" y="517631"/>
                </a:cubicBezTo>
                <a:lnTo>
                  <a:pt x="739413" y="517631"/>
                </a:lnTo>
                <a:cubicBezTo>
                  <a:pt x="775129" y="535489"/>
                  <a:pt x="751744" y="526015"/>
                  <a:pt x="788508" y="536042"/>
                </a:cubicBezTo>
                <a:cubicBezTo>
                  <a:pt x="802876" y="539961"/>
                  <a:pt x="816711" y="546304"/>
                  <a:pt x="831467" y="548316"/>
                </a:cubicBezTo>
                <a:cubicBezTo>
                  <a:pt x="861937" y="552471"/>
                  <a:pt x="892782" y="553507"/>
                  <a:pt x="923520" y="554453"/>
                </a:cubicBezTo>
                <a:cubicBezTo>
                  <a:pt x="1025774" y="557599"/>
                  <a:pt x="1128084" y="558544"/>
                  <a:pt x="1230366" y="560590"/>
                </a:cubicBezTo>
                <a:cubicBezTo>
                  <a:pt x="1285288" y="615512"/>
                  <a:pt x="1247269" y="582307"/>
                  <a:pt x="1285598" y="609685"/>
                </a:cubicBezTo>
                <a:cubicBezTo>
                  <a:pt x="1293921" y="615630"/>
                  <a:pt x="1301472" y="622675"/>
                  <a:pt x="1310146" y="628096"/>
                </a:cubicBezTo>
                <a:cubicBezTo>
                  <a:pt x="1317904" y="632945"/>
                  <a:pt x="1326751" y="635831"/>
                  <a:pt x="1334694" y="640370"/>
                </a:cubicBezTo>
                <a:cubicBezTo>
                  <a:pt x="1341098" y="644029"/>
                  <a:pt x="1346507" y="649345"/>
                  <a:pt x="1353104" y="652643"/>
                </a:cubicBezTo>
                <a:cubicBezTo>
                  <a:pt x="1358890" y="655536"/>
                  <a:pt x="1365239" y="657211"/>
                  <a:pt x="1371515" y="658780"/>
                </a:cubicBezTo>
                <a:cubicBezTo>
                  <a:pt x="1395444" y="664762"/>
                  <a:pt x="1420911" y="667590"/>
                  <a:pt x="1445158" y="671054"/>
                </a:cubicBezTo>
                <a:lnTo>
                  <a:pt x="1481979" y="683328"/>
                </a:lnTo>
                <a:cubicBezTo>
                  <a:pt x="1488116" y="685374"/>
                  <a:pt x="1494604" y="686572"/>
                  <a:pt x="1500390" y="689465"/>
                </a:cubicBezTo>
                <a:cubicBezTo>
                  <a:pt x="1508573" y="693556"/>
                  <a:pt x="1516529" y="698135"/>
                  <a:pt x="1524938" y="701739"/>
                </a:cubicBezTo>
                <a:cubicBezTo>
                  <a:pt x="1530884" y="704287"/>
                  <a:pt x="1537563" y="704983"/>
                  <a:pt x="1543349" y="707876"/>
                </a:cubicBezTo>
                <a:cubicBezTo>
                  <a:pt x="1554018" y="713210"/>
                  <a:pt x="1563364" y="720952"/>
                  <a:pt x="1574033" y="726286"/>
                </a:cubicBezTo>
                <a:cubicBezTo>
                  <a:pt x="1583886" y="731213"/>
                  <a:pt x="1594651" y="734086"/>
                  <a:pt x="1604718" y="738560"/>
                </a:cubicBezTo>
                <a:cubicBezTo>
                  <a:pt x="1645979" y="756899"/>
                  <a:pt x="1611935" y="746501"/>
                  <a:pt x="1653813" y="756971"/>
                </a:cubicBezTo>
                <a:cubicBezTo>
                  <a:pt x="1669561" y="767470"/>
                  <a:pt x="1678370" y="774442"/>
                  <a:pt x="1696771" y="781519"/>
                </a:cubicBezTo>
                <a:cubicBezTo>
                  <a:pt x="1714884" y="788486"/>
                  <a:pt x="1733344" y="794598"/>
                  <a:pt x="1752004" y="799929"/>
                </a:cubicBezTo>
                <a:cubicBezTo>
                  <a:pt x="1762033" y="802794"/>
                  <a:pt x="1772506" y="803803"/>
                  <a:pt x="1782688" y="806066"/>
                </a:cubicBezTo>
                <a:cubicBezTo>
                  <a:pt x="1790922" y="807896"/>
                  <a:pt x="1798965" y="810549"/>
                  <a:pt x="1807236" y="812203"/>
                </a:cubicBezTo>
                <a:cubicBezTo>
                  <a:pt x="1829663" y="816688"/>
                  <a:pt x="1852263" y="820262"/>
                  <a:pt x="1874742" y="824477"/>
                </a:cubicBezTo>
                <a:cubicBezTo>
                  <a:pt x="1903747" y="829916"/>
                  <a:pt x="1913350" y="831329"/>
                  <a:pt x="1942248" y="842888"/>
                </a:cubicBezTo>
                <a:cubicBezTo>
                  <a:pt x="1952476" y="846979"/>
                  <a:pt x="1962304" y="852263"/>
                  <a:pt x="1972932" y="855161"/>
                </a:cubicBezTo>
                <a:cubicBezTo>
                  <a:pt x="1984937" y="858435"/>
                  <a:pt x="1997552" y="858858"/>
                  <a:pt x="2009754" y="861298"/>
                </a:cubicBezTo>
                <a:cubicBezTo>
                  <a:pt x="2018025" y="862952"/>
                  <a:pt x="2025952" y="866242"/>
                  <a:pt x="2034302" y="867435"/>
                </a:cubicBezTo>
                <a:cubicBezTo>
                  <a:pt x="2129859" y="881086"/>
                  <a:pt x="2303498" y="878405"/>
                  <a:pt x="2359558" y="879709"/>
                </a:cubicBezTo>
                <a:cubicBezTo>
                  <a:pt x="2382993" y="914862"/>
                  <a:pt x="2358321" y="882279"/>
                  <a:pt x="2396379" y="916531"/>
                </a:cubicBezTo>
                <a:cubicBezTo>
                  <a:pt x="2445746" y="960961"/>
                  <a:pt x="2413164" y="948343"/>
                  <a:pt x="2457749" y="959489"/>
                </a:cubicBezTo>
                <a:cubicBezTo>
                  <a:pt x="2503966" y="990302"/>
                  <a:pt x="2445230" y="954124"/>
                  <a:pt x="2500707" y="977900"/>
                </a:cubicBezTo>
                <a:cubicBezTo>
                  <a:pt x="2507486" y="980805"/>
                  <a:pt x="2512378" y="987178"/>
                  <a:pt x="2519118" y="990174"/>
                </a:cubicBezTo>
                <a:cubicBezTo>
                  <a:pt x="2530940" y="995428"/>
                  <a:pt x="2545174" y="995271"/>
                  <a:pt x="2555939" y="1002447"/>
                </a:cubicBezTo>
                <a:cubicBezTo>
                  <a:pt x="2562076" y="1006538"/>
                  <a:pt x="2567753" y="1011422"/>
                  <a:pt x="2574350" y="1014721"/>
                </a:cubicBezTo>
                <a:cubicBezTo>
                  <a:pt x="2592202" y="1023647"/>
                  <a:pt x="2597646" y="1019130"/>
                  <a:pt x="2617308" y="1026995"/>
                </a:cubicBezTo>
                <a:cubicBezTo>
                  <a:pt x="2630049" y="1032092"/>
                  <a:pt x="2641463" y="1040128"/>
                  <a:pt x="2654130" y="1045406"/>
                </a:cubicBezTo>
                <a:cubicBezTo>
                  <a:pt x="2666527" y="1050571"/>
                  <a:pt x="2699539" y="1060915"/>
                  <a:pt x="2715499" y="1063817"/>
                </a:cubicBezTo>
                <a:cubicBezTo>
                  <a:pt x="2729730" y="1066404"/>
                  <a:pt x="2744138" y="1067908"/>
                  <a:pt x="2758457" y="1069953"/>
                </a:cubicBezTo>
                <a:lnTo>
                  <a:pt x="2795279" y="1082227"/>
                </a:lnTo>
                <a:lnTo>
                  <a:pt x="2813690" y="1088364"/>
                </a:lnTo>
                <a:cubicBezTo>
                  <a:pt x="2851966" y="1113883"/>
                  <a:pt x="2812400" y="1089836"/>
                  <a:pt x="2850511" y="1106775"/>
                </a:cubicBezTo>
                <a:cubicBezTo>
                  <a:pt x="2863051" y="1112348"/>
                  <a:pt x="2874792" y="1119613"/>
                  <a:pt x="2887332" y="1125186"/>
                </a:cubicBezTo>
                <a:cubicBezTo>
                  <a:pt x="2893243" y="1127813"/>
                  <a:pt x="2899797" y="1128775"/>
                  <a:pt x="2905743" y="1131323"/>
                </a:cubicBezTo>
                <a:cubicBezTo>
                  <a:pt x="2914152" y="1134927"/>
                  <a:pt x="2921882" y="1139992"/>
                  <a:pt x="2930291" y="1143596"/>
                </a:cubicBezTo>
                <a:cubicBezTo>
                  <a:pt x="2952018" y="1152907"/>
                  <a:pt x="2952967" y="1148665"/>
                  <a:pt x="2979386" y="1155870"/>
                </a:cubicBezTo>
                <a:cubicBezTo>
                  <a:pt x="3035906" y="1171285"/>
                  <a:pt x="3003672" y="1171180"/>
                  <a:pt x="3077577" y="1180418"/>
                </a:cubicBezTo>
                <a:cubicBezTo>
                  <a:pt x="3093942" y="1182464"/>
                  <a:pt x="3110237" y="1185185"/>
                  <a:pt x="3126672" y="1186555"/>
                </a:cubicBezTo>
                <a:cubicBezTo>
                  <a:pt x="3214080" y="1193839"/>
                  <a:pt x="3310908" y="1195765"/>
                  <a:pt x="3396696" y="1198829"/>
                </a:cubicBezTo>
                <a:cubicBezTo>
                  <a:pt x="3404879" y="1200875"/>
                  <a:pt x="3413491" y="1201644"/>
                  <a:pt x="3421244" y="1204966"/>
                </a:cubicBezTo>
                <a:cubicBezTo>
                  <a:pt x="3480580" y="1230394"/>
                  <a:pt x="3393726" y="1205756"/>
                  <a:pt x="3464202" y="1223376"/>
                </a:cubicBezTo>
                <a:cubicBezTo>
                  <a:pt x="3496563" y="1244950"/>
                  <a:pt x="3467531" y="1228577"/>
                  <a:pt x="3507161" y="1241787"/>
                </a:cubicBezTo>
                <a:cubicBezTo>
                  <a:pt x="3517612" y="1245271"/>
                  <a:pt x="3527530" y="1250193"/>
                  <a:pt x="3537845" y="1254061"/>
                </a:cubicBezTo>
                <a:cubicBezTo>
                  <a:pt x="3543902" y="1256332"/>
                  <a:pt x="3549811" y="1259638"/>
                  <a:pt x="3556256" y="1260198"/>
                </a:cubicBezTo>
                <a:cubicBezTo>
                  <a:pt x="3597066" y="1263747"/>
                  <a:pt x="3638081" y="1264289"/>
                  <a:pt x="3678994" y="1266335"/>
                </a:cubicBezTo>
                <a:cubicBezTo>
                  <a:pt x="3690194" y="1274735"/>
                  <a:pt x="3731302" y="1306273"/>
                  <a:pt x="3740363" y="1309293"/>
                </a:cubicBezTo>
                <a:cubicBezTo>
                  <a:pt x="3752637" y="1313384"/>
                  <a:pt x="3764377" y="1319737"/>
                  <a:pt x="3777185" y="1321567"/>
                </a:cubicBezTo>
                <a:cubicBezTo>
                  <a:pt x="3844528" y="1331188"/>
                  <a:pt x="3805728" y="1326503"/>
                  <a:pt x="3893786" y="1333841"/>
                </a:cubicBezTo>
                <a:lnTo>
                  <a:pt x="4274275" y="1327704"/>
                </a:lnTo>
                <a:cubicBezTo>
                  <a:pt x="4332872" y="1326099"/>
                  <a:pt x="4324741" y="1327247"/>
                  <a:pt x="4360192" y="1315430"/>
                </a:cubicBezTo>
                <a:cubicBezTo>
                  <a:pt x="4366329" y="1311339"/>
                  <a:pt x="4373995" y="1308915"/>
                  <a:pt x="4378602" y="1303156"/>
                </a:cubicBezTo>
                <a:cubicBezTo>
                  <a:pt x="4387528" y="1291997"/>
                  <a:pt x="4386041" y="1277493"/>
                  <a:pt x="4378602" y="1266335"/>
                </a:cubicBezTo>
                <a:cubicBezTo>
                  <a:pt x="4373788" y="1259114"/>
                  <a:pt x="4366329" y="1254061"/>
                  <a:pt x="4360192" y="1247924"/>
                </a:cubicBezTo>
                <a:cubicBezTo>
                  <a:pt x="4358146" y="1241787"/>
                  <a:pt x="4358629" y="1234087"/>
                  <a:pt x="4354055" y="1229513"/>
                </a:cubicBezTo>
                <a:cubicBezTo>
                  <a:pt x="4349481" y="1224939"/>
                  <a:pt x="4341590" y="1225924"/>
                  <a:pt x="4335644" y="1223376"/>
                </a:cubicBezTo>
                <a:cubicBezTo>
                  <a:pt x="4282573" y="1200631"/>
                  <a:pt x="4335853" y="1219353"/>
                  <a:pt x="4292685" y="1204966"/>
                </a:cubicBezTo>
                <a:cubicBezTo>
                  <a:pt x="4280411" y="1196783"/>
                  <a:pt x="4269858" y="1185083"/>
                  <a:pt x="4255864" y="1180418"/>
                </a:cubicBezTo>
                <a:cubicBezTo>
                  <a:pt x="4249727" y="1178372"/>
                  <a:pt x="4243510" y="1176552"/>
                  <a:pt x="4237453" y="1174281"/>
                </a:cubicBezTo>
                <a:cubicBezTo>
                  <a:pt x="4227138" y="1170413"/>
                  <a:pt x="4217220" y="1165491"/>
                  <a:pt x="4206769" y="1162007"/>
                </a:cubicBezTo>
                <a:cubicBezTo>
                  <a:pt x="4198767" y="1159340"/>
                  <a:pt x="4190404" y="1157916"/>
                  <a:pt x="4182221" y="1155870"/>
                </a:cubicBezTo>
                <a:cubicBezTo>
                  <a:pt x="4169947" y="1147688"/>
                  <a:pt x="4157201" y="1140174"/>
                  <a:pt x="4145400" y="1131323"/>
                </a:cubicBezTo>
                <a:cubicBezTo>
                  <a:pt x="4139840" y="1127153"/>
                  <a:pt x="4111415" y="1105125"/>
                  <a:pt x="4102441" y="1100638"/>
                </a:cubicBezTo>
                <a:cubicBezTo>
                  <a:pt x="4096655" y="1097745"/>
                  <a:pt x="4090167" y="1096547"/>
                  <a:pt x="4084030" y="1094501"/>
                </a:cubicBezTo>
                <a:cubicBezTo>
                  <a:pt x="4077893" y="1088364"/>
                  <a:pt x="4073207" y="1080305"/>
                  <a:pt x="4065620" y="1076090"/>
                </a:cubicBezTo>
                <a:cubicBezTo>
                  <a:pt x="4054310" y="1069807"/>
                  <a:pt x="4041350" y="1066955"/>
                  <a:pt x="4028798" y="1063817"/>
                </a:cubicBezTo>
                <a:cubicBezTo>
                  <a:pt x="4020616" y="1061771"/>
                  <a:pt x="4012361" y="1059997"/>
                  <a:pt x="4004251" y="1057680"/>
                </a:cubicBezTo>
                <a:cubicBezTo>
                  <a:pt x="3998031" y="1055903"/>
                  <a:pt x="3992183" y="1052812"/>
                  <a:pt x="3985840" y="1051543"/>
                </a:cubicBezTo>
                <a:cubicBezTo>
                  <a:pt x="3971656" y="1048706"/>
                  <a:pt x="3957149" y="1047784"/>
                  <a:pt x="3942881" y="1045406"/>
                </a:cubicBezTo>
                <a:cubicBezTo>
                  <a:pt x="3920321" y="1041646"/>
                  <a:pt x="3897842" y="1037411"/>
                  <a:pt x="3875375" y="1033132"/>
                </a:cubicBezTo>
                <a:lnTo>
                  <a:pt x="3814006" y="1020858"/>
                </a:lnTo>
                <a:cubicBezTo>
                  <a:pt x="3801776" y="1018565"/>
                  <a:pt x="3789256" y="1017739"/>
                  <a:pt x="3777185" y="1014721"/>
                </a:cubicBezTo>
                <a:cubicBezTo>
                  <a:pt x="3713423" y="998780"/>
                  <a:pt x="3765861" y="1009006"/>
                  <a:pt x="3709679" y="984037"/>
                </a:cubicBezTo>
                <a:cubicBezTo>
                  <a:pt x="3701971" y="980611"/>
                  <a:pt x="3693314" y="979946"/>
                  <a:pt x="3685131" y="977900"/>
                </a:cubicBezTo>
                <a:cubicBezTo>
                  <a:pt x="3672857" y="969717"/>
                  <a:pt x="3658741" y="963783"/>
                  <a:pt x="3648310" y="953352"/>
                </a:cubicBezTo>
                <a:cubicBezTo>
                  <a:pt x="3634736" y="939778"/>
                  <a:pt x="3628578" y="931213"/>
                  <a:pt x="3611488" y="922668"/>
                </a:cubicBezTo>
                <a:cubicBezTo>
                  <a:pt x="3601175" y="917512"/>
                  <a:pt x="3578362" y="913344"/>
                  <a:pt x="3568530" y="910394"/>
                </a:cubicBezTo>
                <a:cubicBezTo>
                  <a:pt x="3556138" y="906676"/>
                  <a:pt x="3544395" y="900657"/>
                  <a:pt x="3531708" y="898120"/>
                </a:cubicBezTo>
                <a:cubicBezTo>
                  <a:pt x="3521480" y="896074"/>
                  <a:pt x="3511015" y="894980"/>
                  <a:pt x="3501024" y="891983"/>
                </a:cubicBezTo>
                <a:cubicBezTo>
                  <a:pt x="3490472" y="888817"/>
                  <a:pt x="3480790" y="883193"/>
                  <a:pt x="3470339" y="879709"/>
                </a:cubicBezTo>
                <a:cubicBezTo>
                  <a:pt x="3462338" y="877042"/>
                  <a:pt x="3453974" y="875618"/>
                  <a:pt x="3445792" y="873572"/>
                </a:cubicBezTo>
                <a:cubicBezTo>
                  <a:pt x="3420089" y="856436"/>
                  <a:pt x="3393092" y="838017"/>
                  <a:pt x="3366012" y="824477"/>
                </a:cubicBezTo>
                <a:cubicBezTo>
                  <a:pt x="3357829" y="820386"/>
                  <a:pt x="3349824" y="815919"/>
                  <a:pt x="3341464" y="812203"/>
                </a:cubicBezTo>
                <a:cubicBezTo>
                  <a:pt x="3331397" y="807729"/>
                  <a:pt x="3320632" y="804856"/>
                  <a:pt x="3310779" y="799929"/>
                </a:cubicBezTo>
                <a:cubicBezTo>
                  <a:pt x="3304182" y="796631"/>
                  <a:pt x="3299433" y="789774"/>
                  <a:pt x="3292369" y="787655"/>
                </a:cubicBezTo>
                <a:cubicBezTo>
                  <a:pt x="3278514" y="783499"/>
                  <a:pt x="3263642" y="784106"/>
                  <a:pt x="3249410" y="781519"/>
                </a:cubicBezTo>
                <a:cubicBezTo>
                  <a:pt x="3241112" y="780010"/>
                  <a:pt x="3232973" y="777699"/>
                  <a:pt x="3224863" y="775382"/>
                </a:cubicBezTo>
                <a:cubicBezTo>
                  <a:pt x="3218643" y="773605"/>
                  <a:pt x="3212897" y="769805"/>
                  <a:pt x="3206452" y="769245"/>
                </a:cubicBezTo>
                <a:cubicBezTo>
                  <a:pt x="3165642" y="765696"/>
                  <a:pt x="3124627" y="765154"/>
                  <a:pt x="3083714" y="763108"/>
                </a:cubicBezTo>
                <a:lnTo>
                  <a:pt x="3053029" y="756971"/>
                </a:lnTo>
                <a:cubicBezTo>
                  <a:pt x="3040787" y="754745"/>
                  <a:pt x="3028409" y="753274"/>
                  <a:pt x="3016208" y="750834"/>
                </a:cubicBezTo>
                <a:cubicBezTo>
                  <a:pt x="3007937" y="749180"/>
                  <a:pt x="2999894" y="746527"/>
                  <a:pt x="2991660" y="744697"/>
                </a:cubicBezTo>
                <a:cubicBezTo>
                  <a:pt x="2981477" y="742434"/>
                  <a:pt x="2971203" y="740606"/>
                  <a:pt x="2960975" y="738560"/>
                </a:cubicBezTo>
                <a:cubicBezTo>
                  <a:pt x="2920959" y="711881"/>
                  <a:pt x="2962448" y="735383"/>
                  <a:pt x="2881196" y="720149"/>
                </a:cubicBezTo>
                <a:cubicBezTo>
                  <a:pt x="2868480" y="717765"/>
                  <a:pt x="2856766" y="711593"/>
                  <a:pt x="2844374" y="707876"/>
                </a:cubicBezTo>
                <a:cubicBezTo>
                  <a:pt x="2836295" y="705452"/>
                  <a:pt x="2828124" y="703248"/>
                  <a:pt x="2819826" y="701739"/>
                </a:cubicBezTo>
                <a:cubicBezTo>
                  <a:pt x="2805595" y="699151"/>
                  <a:pt x="2791099" y="698190"/>
                  <a:pt x="2776868" y="695602"/>
                </a:cubicBezTo>
                <a:cubicBezTo>
                  <a:pt x="2768570" y="694093"/>
                  <a:pt x="2760591" y="691119"/>
                  <a:pt x="2752320" y="689465"/>
                </a:cubicBezTo>
                <a:cubicBezTo>
                  <a:pt x="2740119" y="687025"/>
                  <a:pt x="2727797" y="685220"/>
                  <a:pt x="2715499" y="683328"/>
                </a:cubicBezTo>
                <a:cubicBezTo>
                  <a:pt x="2700781" y="681064"/>
                  <a:pt x="2658914" y="676171"/>
                  <a:pt x="2641856" y="671054"/>
                </a:cubicBezTo>
                <a:cubicBezTo>
                  <a:pt x="2532106" y="638129"/>
                  <a:pt x="2700370" y="680874"/>
                  <a:pt x="2574350" y="646506"/>
                </a:cubicBezTo>
                <a:cubicBezTo>
                  <a:pt x="2492896" y="624292"/>
                  <a:pt x="2581111" y="652853"/>
                  <a:pt x="2525255" y="634233"/>
                </a:cubicBezTo>
                <a:cubicBezTo>
                  <a:pt x="2517072" y="628096"/>
                  <a:pt x="2509855" y="620396"/>
                  <a:pt x="2500707" y="615822"/>
                </a:cubicBezTo>
                <a:cubicBezTo>
                  <a:pt x="2489135" y="610036"/>
                  <a:pt x="2463885" y="603548"/>
                  <a:pt x="2463885" y="603548"/>
                </a:cubicBezTo>
                <a:cubicBezTo>
                  <a:pt x="2457748" y="599457"/>
                  <a:pt x="2451879" y="594933"/>
                  <a:pt x="2445475" y="591274"/>
                </a:cubicBezTo>
                <a:cubicBezTo>
                  <a:pt x="2437532" y="586735"/>
                  <a:pt x="2428685" y="583849"/>
                  <a:pt x="2420927" y="579000"/>
                </a:cubicBezTo>
                <a:cubicBezTo>
                  <a:pt x="2412253" y="573579"/>
                  <a:pt x="2404702" y="566535"/>
                  <a:pt x="2396379" y="560590"/>
                </a:cubicBezTo>
                <a:cubicBezTo>
                  <a:pt x="2390377" y="556303"/>
                  <a:pt x="2383971" y="552603"/>
                  <a:pt x="2377969" y="548316"/>
                </a:cubicBezTo>
                <a:cubicBezTo>
                  <a:pt x="2351538" y="529436"/>
                  <a:pt x="2357708" y="529989"/>
                  <a:pt x="2328873" y="517631"/>
                </a:cubicBezTo>
                <a:cubicBezTo>
                  <a:pt x="2319890" y="513781"/>
                  <a:pt x="2294013" y="506603"/>
                  <a:pt x="2285915" y="505357"/>
                </a:cubicBezTo>
                <a:cubicBezTo>
                  <a:pt x="2267606" y="502540"/>
                  <a:pt x="2249044" y="501669"/>
                  <a:pt x="2230683" y="499221"/>
                </a:cubicBezTo>
                <a:cubicBezTo>
                  <a:pt x="2218349" y="497577"/>
                  <a:pt x="2206135" y="495130"/>
                  <a:pt x="2193861" y="493084"/>
                </a:cubicBezTo>
                <a:cubicBezTo>
                  <a:pt x="2180745" y="488712"/>
                  <a:pt x="2164390" y="482737"/>
                  <a:pt x="2150903" y="480810"/>
                </a:cubicBezTo>
                <a:cubicBezTo>
                  <a:pt x="2130551" y="477903"/>
                  <a:pt x="2109934" y="477223"/>
                  <a:pt x="2089534" y="474673"/>
                </a:cubicBezTo>
                <a:cubicBezTo>
                  <a:pt x="2012659" y="465063"/>
                  <a:pt x="2086293" y="472968"/>
                  <a:pt x="2028165" y="462399"/>
                </a:cubicBezTo>
                <a:cubicBezTo>
                  <a:pt x="2009535" y="459012"/>
                  <a:pt x="1953206" y="452262"/>
                  <a:pt x="1936111" y="450125"/>
                </a:cubicBezTo>
                <a:cubicBezTo>
                  <a:pt x="1921521" y="445262"/>
                  <a:pt x="1908561" y="440419"/>
                  <a:pt x="1893153" y="437851"/>
                </a:cubicBezTo>
                <a:cubicBezTo>
                  <a:pt x="1876885" y="435140"/>
                  <a:pt x="1860405" y="433895"/>
                  <a:pt x="1844057" y="431715"/>
                </a:cubicBezTo>
                <a:lnTo>
                  <a:pt x="1801099" y="425578"/>
                </a:lnTo>
                <a:cubicBezTo>
                  <a:pt x="1765001" y="413545"/>
                  <a:pt x="1794311" y="421978"/>
                  <a:pt x="1733593" y="413304"/>
                </a:cubicBezTo>
                <a:cubicBezTo>
                  <a:pt x="1721275" y="411544"/>
                  <a:pt x="1709089" y="408927"/>
                  <a:pt x="1696771" y="407167"/>
                </a:cubicBezTo>
                <a:cubicBezTo>
                  <a:pt x="1681090" y="404927"/>
                  <a:pt x="1622109" y="398371"/>
                  <a:pt x="1604718" y="394893"/>
                </a:cubicBezTo>
                <a:cubicBezTo>
                  <a:pt x="1588177" y="391585"/>
                  <a:pt x="1571625" y="387954"/>
                  <a:pt x="1555622" y="382619"/>
                </a:cubicBezTo>
                <a:cubicBezTo>
                  <a:pt x="1549485" y="380573"/>
                  <a:pt x="1543527" y="377885"/>
                  <a:pt x="1537212" y="376482"/>
                </a:cubicBezTo>
                <a:cubicBezTo>
                  <a:pt x="1525065" y="373783"/>
                  <a:pt x="1512537" y="373044"/>
                  <a:pt x="1500390" y="370345"/>
                </a:cubicBezTo>
                <a:cubicBezTo>
                  <a:pt x="1441237" y="357200"/>
                  <a:pt x="1530941" y="371436"/>
                  <a:pt x="1457432" y="358072"/>
                </a:cubicBezTo>
                <a:cubicBezTo>
                  <a:pt x="1443200" y="355485"/>
                  <a:pt x="1428793" y="353981"/>
                  <a:pt x="1414473" y="351935"/>
                </a:cubicBezTo>
                <a:cubicBezTo>
                  <a:pt x="1328502" y="317546"/>
                  <a:pt x="1449656" y="363204"/>
                  <a:pt x="1340830" y="333524"/>
                </a:cubicBezTo>
                <a:cubicBezTo>
                  <a:pt x="1268451" y="313784"/>
                  <a:pt x="1362303" y="326874"/>
                  <a:pt x="1291735" y="315113"/>
                </a:cubicBezTo>
                <a:cubicBezTo>
                  <a:pt x="1263199" y="310357"/>
                  <a:pt x="1234186" y="308513"/>
                  <a:pt x="1205818" y="302839"/>
                </a:cubicBezTo>
                <a:cubicBezTo>
                  <a:pt x="1195590" y="300793"/>
                  <a:pt x="1185316" y="298965"/>
                  <a:pt x="1175134" y="296702"/>
                </a:cubicBezTo>
                <a:cubicBezTo>
                  <a:pt x="1166900" y="294872"/>
                  <a:pt x="1158906" y="291953"/>
                  <a:pt x="1150586" y="290566"/>
                </a:cubicBezTo>
                <a:cubicBezTo>
                  <a:pt x="1134318" y="287855"/>
                  <a:pt x="1117792" y="286937"/>
                  <a:pt x="1101491" y="284429"/>
                </a:cubicBezTo>
                <a:cubicBezTo>
                  <a:pt x="1071408" y="279801"/>
                  <a:pt x="1073751" y="278265"/>
                  <a:pt x="1046259" y="272155"/>
                </a:cubicBezTo>
                <a:cubicBezTo>
                  <a:pt x="1036077" y="269892"/>
                  <a:pt x="1025802" y="268064"/>
                  <a:pt x="1015574" y="266018"/>
                </a:cubicBezTo>
                <a:cubicBezTo>
                  <a:pt x="1005346" y="261927"/>
                  <a:pt x="995341" y="257228"/>
                  <a:pt x="984890" y="253744"/>
                </a:cubicBezTo>
                <a:cubicBezTo>
                  <a:pt x="961532" y="245958"/>
                  <a:pt x="962618" y="250336"/>
                  <a:pt x="941931" y="241470"/>
                </a:cubicBezTo>
                <a:cubicBezTo>
                  <a:pt x="933522" y="237866"/>
                  <a:pt x="925949" y="232408"/>
                  <a:pt x="917383" y="229196"/>
                </a:cubicBezTo>
                <a:cubicBezTo>
                  <a:pt x="909486" y="226235"/>
                  <a:pt x="900946" y="225376"/>
                  <a:pt x="892836" y="223059"/>
                </a:cubicBezTo>
                <a:cubicBezTo>
                  <a:pt x="886616" y="221282"/>
                  <a:pt x="880645" y="218700"/>
                  <a:pt x="874425" y="216923"/>
                </a:cubicBezTo>
                <a:cubicBezTo>
                  <a:pt x="850785" y="210169"/>
                  <a:pt x="844511" y="210074"/>
                  <a:pt x="819193" y="204649"/>
                </a:cubicBezTo>
                <a:cubicBezTo>
                  <a:pt x="800752" y="200697"/>
                  <a:pt x="782648" y="194923"/>
                  <a:pt x="763961" y="192375"/>
                </a:cubicBezTo>
                <a:cubicBezTo>
                  <a:pt x="737534" y="188771"/>
                  <a:pt x="710774" y="188284"/>
                  <a:pt x="684181" y="186238"/>
                </a:cubicBezTo>
                <a:cubicBezTo>
                  <a:pt x="675998" y="184192"/>
                  <a:pt x="667953" y="181488"/>
                  <a:pt x="659633" y="180101"/>
                </a:cubicBezTo>
                <a:cubicBezTo>
                  <a:pt x="643365" y="177390"/>
                  <a:pt x="626538" y="177964"/>
                  <a:pt x="610538" y="173964"/>
                </a:cubicBezTo>
                <a:cubicBezTo>
                  <a:pt x="601663" y="171745"/>
                  <a:pt x="594669" y="164583"/>
                  <a:pt x="585990" y="161690"/>
                </a:cubicBezTo>
                <a:cubicBezTo>
                  <a:pt x="576095" y="158392"/>
                  <a:pt x="565369" y="158297"/>
                  <a:pt x="555306" y="155553"/>
                </a:cubicBezTo>
                <a:cubicBezTo>
                  <a:pt x="542824" y="152149"/>
                  <a:pt x="530598" y="147823"/>
                  <a:pt x="518484" y="143280"/>
                </a:cubicBezTo>
                <a:cubicBezTo>
                  <a:pt x="497855" y="135544"/>
                  <a:pt x="476821" y="128585"/>
                  <a:pt x="457115" y="118732"/>
                </a:cubicBezTo>
                <a:cubicBezTo>
                  <a:pt x="448932" y="114641"/>
                  <a:pt x="441133" y="109670"/>
                  <a:pt x="432567" y="106458"/>
                </a:cubicBezTo>
                <a:cubicBezTo>
                  <a:pt x="424670" y="103497"/>
                  <a:pt x="416098" y="102745"/>
                  <a:pt x="408020" y="100321"/>
                </a:cubicBezTo>
                <a:cubicBezTo>
                  <a:pt x="408010" y="100318"/>
                  <a:pt x="361998" y="84980"/>
                  <a:pt x="352787" y="81910"/>
                </a:cubicBezTo>
                <a:cubicBezTo>
                  <a:pt x="346650" y="79865"/>
                  <a:pt x="340163" y="78667"/>
                  <a:pt x="334377" y="75774"/>
                </a:cubicBezTo>
                <a:cubicBezTo>
                  <a:pt x="309829" y="63500"/>
                  <a:pt x="286771" y="47631"/>
                  <a:pt x="260734" y="38952"/>
                </a:cubicBezTo>
                <a:cubicBezTo>
                  <a:pt x="254597" y="36906"/>
                  <a:pt x="248269" y="35363"/>
                  <a:pt x="242323" y="32815"/>
                </a:cubicBezTo>
                <a:cubicBezTo>
                  <a:pt x="233914" y="29211"/>
                  <a:pt x="226454" y="23434"/>
                  <a:pt x="217775" y="20541"/>
                </a:cubicBezTo>
                <a:cubicBezTo>
                  <a:pt x="201772" y="15207"/>
                  <a:pt x="185549" y="8268"/>
                  <a:pt x="168680" y="8268"/>
                </a:cubicBezTo>
                <a:lnTo>
                  <a:pt x="9120" y="8268"/>
                </a:lnTo>
                <a:close/>
              </a:path>
            </a:pathLst>
          </a:custGeom>
          <a:solidFill>
            <a:srgbClr val="00F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1828800" y="5638800"/>
            <a:ext cx="6934200" cy="0"/>
          </a:xfrm>
          <a:prstGeom prst="line">
            <a:avLst/>
          </a:prstGeom>
          <a:ln w="1270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flipH="1" flipV="1">
            <a:off x="-685800" y="3124200"/>
            <a:ext cx="5181600" cy="0"/>
          </a:xfrm>
          <a:prstGeom prst="line">
            <a:avLst/>
          </a:prstGeom>
          <a:ln w="1270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91001" y="5791202"/>
            <a:ext cx="1193468" cy="646331"/>
          </a:xfrm>
          <a:prstGeom prst="rect">
            <a:avLst/>
          </a:prstGeom>
          <a:noFill/>
        </p:spPr>
        <p:txBody>
          <a:bodyPr wrap="none" rtlCol="0">
            <a:spAutoFit/>
          </a:bodyPr>
          <a:lstStyle/>
          <a:p>
            <a:r>
              <a:rPr lang="en-US" sz="3600" dirty="0" smtClean="0"/>
              <a:t>Time</a:t>
            </a:r>
            <a:endParaRPr lang="en-US" sz="3600" dirty="0"/>
          </a:p>
        </p:txBody>
      </p:sp>
      <p:sp>
        <p:nvSpPr>
          <p:cNvPr id="11" name="TextBox 10"/>
          <p:cNvSpPr txBox="1"/>
          <p:nvPr/>
        </p:nvSpPr>
        <p:spPr>
          <a:xfrm>
            <a:off x="152401" y="2819401"/>
            <a:ext cx="1672253" cy="1200329"/>
          </a:xfrm>
          <a:prstGeom prst="rect">
            <a:avLst/>
          </a:prstGeom>
          <a:noFill/>
        </p:spPr>
        <p:txBody>
          <a:bodyPr wrap="none" rtlCol="0">
            <a:spAutoFit/>
          </a:bodyPr>
          <a:lstStyle/>
          <a:p>
            <a:r>
              <a:rPr lang="en-US" sz="3600" dirty="0" smtClean="0"/>
              <a:t>% of </a:t>
            </a:r>
          </a:p>
          <a:p>
            <a:r>
              <a:rPr lang="en-US" sz="3600" dirty="0" smtClean="0"/>
              <a:t>players</a:t>
            </a:r>
            <a:endParaRPr lang="en-US" sz="3600" dirty="0"/>
          </a:p>
        </p:txBody>
      </p:sp>
      <p:sp>
        <p:nvSpPr>
          <p:cNvPr id="14" name="Freeform 13"/>
          <p:cNvSpPr/>
          <p:nvPr/>
        </p:nvSpPr>
        <p:spPr>
          <a:xfrm>
            <a:off x="1981200" y="1614008"/>
            <a:ext cx="6400800" cy="3872392"/>
          </a:xfrm>
          <a:custGeom>
            <a:avLst/>
            <a:gdLst>
              <a:gd name="connsiteX0" fmla="*/ 0 w 6498991"/>
              <a:gd name="connsiteY0" fmla="*/ 0 h 3860220"/>
              <a:gd name="connsiteX1" fmla="*/ 184108 w 6498991"/>
              <a:gd name="connsiteY1" fmla="*/ 12274 h 3860220"/>
              <a:gd name="connsiteX2" fmla="*/ 257751 w 6498991"/>
              <a:gd name="connsiteY2" fmla="*/ 42958 h 3860220"/>
              <a:gd name="connsiteX3" fmla="*/ 288435 w 6498991"/>
              <a:gd name="connsiteY3" fmla="*/ 55232 h 3860220"/>
              <a:gd name="connsiteX4" fmla="*/ 349805 w 6498991"/>
              <a:gd name="connsiteY4" fmla="*/ 98191 h 3860220"/>
              <a:gd name="connsiteX5" fmla="*/ 368215 w 6498991"/>
              <a:gd name="connsiteY5" fmla="*/ 116601 h 3860220"/>
              <a:gd name="connsiteX6" fmla="*/ 392763 w 6498991"/>
              <a:gd name="connsiteY6" fmla="*/ 135012 h 3860220"/>
              <a:gd name="connsiteX7" fmla="*/ 454132 w 6498991"/>
              <a:gd name="connsiteY7" fmla="*/ 202518 h 3860220"/>
              <a:gd name="connsiteX8" fmla="*/ 478680 w 6498991"/>
              <a:gd name="connsiteY8" fmla="*/ 251613 h 3860220"/>
              <a:gd name="connsiteX9" fmla="*/ 503227 w 6498991"/>
              <a:gd name="connsiteY9" fmla="*/ 362078 h 3860220"/>
              <a:gd name="connsiteX10" fmla="*/ 521638 w 6498991"/>
              <a:gd name="connsiteY10" fmla="*/ 386626 h 3860220"/>
              <a:gd name="connsiteX11" fmla="*/ 613692 w 6498991"/>
              <a:gd name="connsiteY11" fmla="*/ 466405 h 3860220"/>
              <a:gd name="connsiteX12" fmla="*/ 668924 w 6498991"/>
              <a:gd name="connsiteY12" fmla="*/ 515501 h 3860220"/>
              <a:gd name="connsiteX13" fmla="*/ 718019 w 6498991"/>
              <a:gd name="connsiteY13" fmla="*/ 576870 h 3860220"/>
              <a:gd name="connsiteX14" fmla="*/ 742567 w 6498991"/>
              <a:gd name="connsiteY14" fmla="*/ 607554 h 3860220"/>
              <a:gd name="connsiteX15" fmla="*/ 760978 w 6498991"/>
              <a:gd name="connsiteY15" fmla="*/ 644376 h 3860220"/>
              <a:gd name="connsiteX16" fmla="*/ 785525 w 6498991"/>
              <a:gd name="connsiteY16" fmla="*/ 760977 h 3860220"/>
              <a:gd name="connsiteX17" fmla="*/ 810073 w 6498991"/>
              <a:gd name="connsiteY17" fmla="*/ 840757 h 3860220"/>
              <a:gd name="connsiteX18" fmla="*/ 859168 w 6498991"/>
              <a:gd name="connsiteY18" fmla="*/ 920537 h 3860220"/>
              <a:gd name="connsiteX19" fmla="*/ 883716 w 6498991"/>
              <a:gd name="connsiteY19" fmla="*/ 951222 h 3860220"/>
              <a:gd name="connsiteX20" fmla="*/ 1129192 w 6498991"/>
              <a:gd name="connsiteY20" fmla="*/ 1172150 h 3860220"/>
              <a:gd name="connsiteX21" fmla="*/ 1251931 w 6498991"/>
              <a:gd name="connsiteY21" fmla="*/ 1276478 h 3860220"/>
              <a:gd name="connsiteX22" fmla="*/ 1343984 w 6498991"/>
              <a:gd name="connsiteY22" fmla="*/ 1417627 h 3860220"/>
              <a:gd name="connsiteX23" fmla="*/ 1380806 w 6498991"/>
              <a:gd name="connsiteY23" fmla="*/ 1595597 h 3860220"/>
              <a:gd name="connsiteX24" fmla="*/ 1393080 w 6498991"/>
              <a:gd name="connsiteY24" fmla="*/ 1650830 h 3860220"/>
              <a:gd name="connsiteX25" fmla="*/ 1417627 w 6498991"/>
              <a:gd name="connsiteY25" fmla="*/ 1706062 h 3860220"/>
              <a:gd name="connsiteX26" fmla="*/ 1436038 w 6498991"/>
              <a:gd name="connsiteY26" fmla="*/ 1755157 h 3860220"/>
              <a:gd name="connsiteX27" fmla="*/ 1472860 w 6498991"/>
              <a:gd name="connsiteY27" fmla="*/ 1804252 h 3860220"/>
              <a:gd name="connsiteX28" fmla="*/ 1546502 w 6498991"/>
              <a:gd name="connsiteY28" fmla="*/ 1896306 h 3860220"/>
              <a:gd name="connsiteX29" fmla="*/ 1626282 w 6498991"/>
              <a:gd name="connsiteY29" fmla="*/ 1982223 h 3860220"/>
              <a:gd name="connsiteX30" fmla="*/ 1693788 w 6498991"/>
              <a:gd name="connsiteY30" fmla="*/ 2019044 h 3860220"/>
              <a:gd name="connsiteX31" fmla="*/ 1736747 w 6498991"/>
              <a:gd name="connsiteY31" fmla="*/ 2049729 h 3860220"/>
              <a:gd name="connsiteX32" fmla="*/ 1834937 w 6498991"/>
              <a:gd name="connsiteY32" fmla="*/ 2104961 h 3860220"/>
              <a:gd name="connsiteX33" fmla="*/ 1945402 w 6498991"/>
              <a:gd name="connsiteY33" fmla="*/ 2160193 h 3860220"/>
              <a:gd name="connsiteX34" fmla="*/ 1994497 w 6498991"/>
              <a:gd name="connsiteY34" fmla="*/ 2209289 h 3860220"/>
              <a:gd name="connsiteX35" fmla="*/ 2104962 w 6498991"/>
              <a:gd name="connsiteY35" fmla="*/ 2350438 h 3860220"/>
              <a:gd name="connsiteX36" fmla="*/ 2190878 w 6498991"/>
              <a:gd name="connsiteY36" fmla="*/ 2436354 h 3860220"/>
              <a:gd name="connsiteX37" fmla="*/ 2289069 w 6498991"/>
              <a:gd name="connsiteY37" fmla="*/ 2491587 h 3860220"/>
              <a:gd name="connsiteX38" fmla="*/ 2356575 w 6498991"/>
              <a:gd name="connsiteY38" fmla="*/ 2528408 h 3860220"/>
              <a:gd name="connsiteX39" fmla="*/ 2399533 w 6498991"/>
              <a:gd name="connsiteY39" fmla="*/ 2552956 h 3860220"/>
              <a:gd name="connsiteX40" fmla="*/ 2454766 w 6498991"/>
              <a:gd name="connsiteY40" fmla="*/ 2571366 h 3860220"/>
              <a:gd name="connsiteX41" fmla="*/ 2485450 w 6498991"/>
              <a:gd name="connsiteY41" fmla="*/ 2589777 h 3860220"/>
              <a:gd name="connsiteX42" fmla="*/ 2534545 w 6498991"/>
              <a:gd name="connsiteY42" fmla="*/ 2602051 h 3860220"/>
              <a:gd name="connsiteX43" fmla="*/ 2718653 w 6498991"/>
              <a:gd name="connsiteY43" fmla="*/ 2626599 h 3860220"/>
              <a:gd name="connsiteX44" fmla="*/ 2884349 w 6498991"/>
              <a:gd name="connsiteY44" fmla="*/ 2706379 h 3860220"/>
              <a:gd name="connsiteX45" fmla="*/ 2994814 w 6498991"/>
              <a:gd name="connsiteY45" fmla="*/ 2786158 h 3860220"/>
              <a:gd name="connsiteX46" fmla="*/ 3037772 w 6498991"/>
              <a:gd name="connsiteY46" fmla="*/ 2822980 h 3860220"/>
              <a:gd name="connsiteX47" fmla="*/ 3148237 w 6498991"/>
              <a:gd name="connsiteY47" fmla="*/ 2902760 h 3860220"/>
              <a:gd name="connsiteX48" fmla="*/ 3197332 w 6498991"/>
              <a:gd name="connsiteY48" fmla="*/ 2939581 h 3860220"/>
              <a:gd name="connsiteX49" fmla="*/ 3252564 w 6498991"/>
              <a:gd name="connsiteY49" fmla="*/ 2964129 h 3860220"/>
              <a:gd name="connsiteX50" fmla="*/ 3387576 w 6498991"/>
              <a:gd name="connsiteY50" fmla="*/ 3050046 h 3860220"/>
              <a:gd name="connsiteX51" fmla="*/ 3528725 w 6498991"/>
              <a:gd name="connsiteY51" fmla="*/ 3123689 h 3860220"/>
              <a:gd name="connsiteX52" fmla="*/ 3577821 w 6498991"/>
              <a:gd name="connsiteY52" fmla="*/ 3135962 h 3860220"/>
              <a:gd name="connsiteX53" fmla="*/ 3700559 w 6498991"/>
              <a:gd name="connsiteY53" fmla="*/ 3154373 h 3860220"/>
              <a:gd name="connsiteX54" fmla="*/ 4001268 w 6498991"/>
              <a:gd name="connsiteY54" fmla="*/ 3154373 h 3860220"/>
              <a:gd name="connsiteX55" fmla="*/ 4019678 w 6498991"/>
              <a:gd name="connsiteY55" fmla="*/ 3160510 h 3860220"/>
              <a:gd name="connsiteX56" fmla="*/ 4117869 w 6498991"/>
              <a:gd name="connsiteY56" fmla="*/ 3215742 h 3860220"/>
              <a:gd name="connsiteX57" fmla="*/ 4154690 w 6498991"/>
              <a:gd name="connsiteY57" fmla="*/ 3228016 h 3860220"/>
              <a:gd name="connsiteX58" fmla="*/ 4179238 w 6498991"/>
              <a:gd name="connsiteY58" fmla="*/ 3246427 h 3860220"/>
              <a:gd name="connsiteX59" fmla="*/ 4301976 w 6498991"/>
              <a:gd name="connsiteY59" fmla="*/ 3301659 h 3860220"/>
              <a:gd name="connsiteX60" fmla="*/ 4412441 w 6498991"/>
              <a:gd name="connsiteY60" fmla="*/ 3344618 h 3860220"/>
              <a:gd name="connsiteX61" fmla="*/ 4492221 w 6498991"/>
              <a:gd name="connsiteY61" fmla="*/ 3369165 h 3860220"/>
              <a:gd name="connsiteX62" fmla="*/ 4559727 w 6498991"/>
              <a:gd name="connsiteY62" fmla="*/ 3387576 h 3860220"/>
              <a:gd name="connsiteX63" fmla="*/ 4811340 w 6498991"/>
              <a:gd name="connsiteY63" fmla="*/ 3455082 h 3860220"/>
              <a:gd name="connsiteX64" fmla="*/ 5118186 w 6498991"/>
              <a:gd name="connsiteY64" fmla="*/ 3467356 h 3860220"/>
              <a:gd name="connsiteX65" fmla="*/ 5222513 w 6498991"/>
              <a:gd name="connsiteY65" fmla="*/ 3504177 h 3860220"/>
              <a:gd name="connsiteX66" fmla="*/ 5382073 w 6498991"/>
              <a:gd name="connsiteY66" fmla="*/ 3590094 h 3860220"/>
              <a:gd name="connsiteX67" fmla="*/ 5510948 w 6498991"/>
              <a:gd name="connsiteY67" fmla="*/ 3639189 h 3860220"/>
              <a:gd name="connsiteX68" fmla="*/ 5547770 w 6498991"/>
              <a:gd name="connsiteY68" fmla="*/ 3657600 h 3860220"/>
              <a:gd name="connsiteX69" fmla="*/ 5566180 w 6498991"/>
              <a:gd name="connsiteY69" fmla="*/ 3663737 h 3860220"/>
              <a:gd name="connsiteX70" fmla="*/ 5596865 w 6498991"/>
              <a:gd name="connsiteY70" fmla="*/ 3682148 h 3860220"/>
              <a:gd name="connsiteX71" fmla="*/ 5615276 w 6498991"/>
              <a:gd name="connsiteY71" fmla="*/ 3694422 h 3860220"/>
              <a:gd name="connsiteX72" fmla="*/ 5670508 w 6498991"/>
              <a:gd name="connsiteY72" fmla="*/ 3706695 h 3860220"/>
              <a:gd name="connsiteX73" fmla="*/ 5817794 w 6498991"/>
              <a:gd name="connsiteY73" fmla="*/ 3749654 h 3860220"/>
              <a:gd name="connsiteX74" fmla="*/ 5903711 w 6498991"/>
              <a:gd name="connsiteY74" fmla="*/ 3761928 h 3860220"/>
              <a:gd name="connsiteX75" fmla="*/ 6093955 w 6498991"/>
              <a:gd name="connsiteY75" fmla="*/ 3804886 h 3860220"/>
              <a:gd name="connsiteX76" fmla="*/ 6192145 w 6498991"/>
              <a:gd name="connsiteY76" fmla="*/ 3829434 h 3860220"/>
              <a:gd name="connsiteX77" fmla="*/ 6247378 w 6498991"/>
              <a:gd name="connsiteY77" fmla="*/ 3835571 h 3860220"/>
              <a:gd name="connsiteX78" fmla="*/ 6314884 w 6498991"/>
              <a:gd name="connsiteY78" fmla="*/ 3847844 h 3860220"/>
              <a:gd name="connsiteX79" fmla="*/ 6370116 w 6498991"/>
              <a:gd name="connsiteY79" fmla="*/ 3853981 h 3860220"/>
              <a:gd name="connsiteX80" fmla="*/ 6498991 w 6498991"/>
              <a:gd name="connsiteY80" fmla="*/ 3860118 h 386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498991" h="3860220">
                <a:moveTo>
                  <a:pt x="0" y="0"/>
                </a:moveTo>
                <a:cubicBezTo>
                  <a:pt x="3659" y="193"/>
                  <a:pt x="156506" y="6754"/>
                  <a:pt x="184108" y="12274"/>
                </a:cubicBezTo>
                <a:cubicBezTo>
                  <a:pt x="269184" y="29289"/>
                  <a:pt x="214509" y="21338"/>
                  <a:pt x="257751" y="42958"/>
                </a:cubicBezTo>
                <a:cubicBezTo>
                  <a:pt x="267604" y="47884"/>
                  <a:pt x="278764" y="49957"/>
                  <a:pt x="288435" y="55232"/>
                </a:cubicBezTo>
                <a:cubicBezTo>
                  <a:pt x="298118" y="60514"/>
                  <a:pt x="338174" y="88222"/>
                  <a:pt x="349805" y="98191"/>
                </a:cubicBezTo>
                <a:cubicBezTo>
                  <a:pt x="356394" y="103839"/>
                  <a:pt x="361626" y="110953"/>
                  <a:pt x="368215" y="116601"/>
                </a:cubicBezTo>
                <a:cubicBezTo>
                  <a:pt x="375981" y="123257"/>
                  <a:pt x="385160" y="128170"/>
                  <a:pt x="392763" y="135012"/>
                </a:cubicBezTo>
                <a:cubicBezTo>
                  <a:pt x="408228" y="148930"/>
                  <a:pt x="441845" y="182553"/>
                  <a:pt x="454132" y="202518"/>
                </a:cubicBezTo>
                <a:cubicBezTo>
                  <a:pt x="463721" y="218100"/>
                  <a:pt x="478680" y="251613"/>
                  <a:pt x="478680" y="251613"/>
                </a:cubicBezTo>
                <a:cubicBezTo>
                  <a:pt x="484677" y="281598"/>
                  <a:pt x="496842" y="343988"/>
                  <a:pt x="503227" y="362078"/>
                </a:cubicBezTo>
                <a:cubicBezTo>
                  <a:pt x="506631" y="371723"/>
                  <a:pt x="514981" y="378860"/>
                  <a:pt x="521638" y="386626"/>
                </a:cubicBezTo>
                <a:cubicBezTo>
                  <a:pt x="542099" y="410497"/>
                  <a:pt x="609026" y="462563"/>
                  <a:pt x="613692" y="466405"/>
                </a:cubicBezTo>
                <a:cubicBezTo>
                  <a:pt x="637545" y="486049"/>
                  <a:pt x="649132" y="492410"/>
                  <a:pt x="668924" y="515501"/>
                </a:cubicBezTo>
                <a:cubicBezTo>
                  <a:pt x="685973" y="535391"/>
                  <a:pt x="701654" y="556414"/>
                  <a:pt x="718019" y="576870"/>
                </a:cubicBezTo>
                <a:cubicBezTo>
                  <a:pt x="726202" y="587098"/>
                  <a:pt x="736709" y="595838"/>
                  <a:pt x="742567" y="607554"/>
                </a:cubicBezTo>
                <a:lnTo>
                  <a:pt x="760978" y="644376"/>
                </a:lnTo>
                <a:cubicBezTo>
                  <a:pt x="785386" y="803042"/>
                  <a:pt x="759853" y="666848"/>
                  <a:pt x="785525" y="760977"/>
                </a:cubicBezTo>
                <a:cubicBezTo>
                  <a:pt x="798931" y="810131"/>
                  <a:pt x="781563" y="779666"/>
                  <a:pt x="810073" y="840757"/>
                </a:cubicBezTo>
                <a:cubicBezTo>
                  <a:pt x="819500" y="860957"/>
                  <a:pt x="845544" y="901804"/>
                  <a:pt x="859168" y="920537"/>
                </a:cubicBezTo>
                <a:cubicBezTo>
                  <a:pt x="866872" y="931130"/>
                  <a:pt x="874672" y="941747"/>
                  <a:pt x="883716" y="951222"/>
                </a:cubicBezTo>
                <a:cubicBezTo>
                  <a:pt x="998212" y="1071170"/>
                  <a:pt x="991056" y="1058391"/>
                  <a:pt x="1129192" y="1172150"/>
                </a:cubicBezTo>
                <a:cubicBezTo>
                  <a:pt x="1139924" y="1180988"/>
                  <a:pt x="1239222" y="1260591"/>
                  <a:pt x="1251931" y="1276478"/>
                </a:cubicBezTo>
                <a:cubicBezTo>
                  <a:pt x="1319894" y="1361432"/>
                  <a:pt x="1288606" y="1314781"/>
                  <a:pt x="1343984" y="1417627"/>
                </a:cubicBezTo>
                <a:cubicBezTo>
                  <a:pt x="1371692" y="1542309"/>
                  <a:pt x="1338439" y="1390827"/>
                  <a:pt x="1380806" y="1595597"/>
                </a:cubicBezTo>
                <a:cubicBezTo>
                  <a:pt x="1384627" y="1614066"/>
                  <a:pt x="1385420" y="1633595"/>
                  <a:pt x="1393080" y="1650830"/>
                </a:cubicBezTo>
                <a:cubicBezTo>
                  <a:pt x="1401262" y="1669241"/>
                  <a:pt x="1409956" y="1687432"/>
                  <a:pt x="1417627" y="1706062"/>
                </a:cubicBezTo>
                <a:cubicBezTo>
                  <a:pt x="1424282" y="1722223"/>
                  <a:pt x="1427469" y="1739924"/>
                  <a:pt x="1436038" y="1755157"/>
                </a:cubicBezTo>
                <a:cubicBezTo>
                  <a:pt x="1446067" y="1772986"/>
                  <a:pt x="1461271" y="1787395"/>
                  <a:pt x="1472860" y="1804252"/>
                </a:cubicBezTo>
                <a:cubicBezTo>
                  <a:pt x="1541220" y="1903685"/>
                  <a:pt x="1461625" y="1804901"/>
                  <a:pt x="1546502" y="1896306"/>
                </a:cubicBezTo>
                <a:cubicBezTo>
                  <a:pt x="1568090" y="1919555"/>
                  <a:pt x="1600497" y="1963600"/>
                  <a:pt x="1626282" y="1982223"/>
                </a:cubicBezTo>
                <a:cubicBezTo>
                  <a:pt x="1647061" y="1997230"/>
                  <a:pt x="1671917" y="2005678"/>
                  <a:pt x="1693788" y="2019044"/>
                </a:cubicBezTo>
                <a:cubicBezTo>
                  <a:pt x="1708804" y="2028220"/>
                  <a:pt x="1722105" y="2039968"/>
                  <a:pt x="1736747" y="2049729"/>
                </a:cubicBezTo>
                <a:cubicBezTo>
                  <a:pt x="1769050" y="2071265"/>
                  <a:pt x="1799211" y="2089650"/>
                  <a:pt x="1834937" y="2104961"/>
                </a:cubicBezTo>
                <a:cubicBezTo>
                  <a:pt x="1881193" y="2124785"/>
                  <a:pt x="1899082" y="2113872"/>
                  <a:pt x="1945402" y="2160193"/>
                </a:cubicBezTo>
                <a:cubicBezTo>
                  <a:pt x="1961767" y="2176558"/>
                  <a:pt x="1980811" y="2190626"/>
                  <a:pt x="1994497" y="2209289"/>
                </a:cubicBezTo>
                <a:cubicBezTo>
                  <a:pt x="2038994" y="2269967"/>
                  <a:pt x="2057445" y="2300658"/>
                  <a:pt x="2104962" y="2350438"/>
                </a:cubicBezTo>
                <a:cubicBezTo>
                  <a:pt x="2132927" y="2379735"/>
                  <a:pt x="2155578" y="2416498"/>
                  <a:pt x="2190878" y="2436354"/>
                </a:cubicBezTo>
                <a:lnTo>
                  <a:pt x="2289069" y="2491587"/>
                </a:lnTo>
                <a:cubicBezTo>
                  <a:pt x="2311475" y="2504035"/>
                  <a:pt x="2334169" y="2515960"/>
                  <a:pt x="2356575" y="2528408"/>
                </a:cubicBezTo>
                <a:cubicBezTo>
                  <a:pt x="2370992" y="2536417"/>
                  <a:pt x="2383887" y="2547741"/>
                  <a:pt x="2399533" y="2552956"/>
                </a:cubicBezTo>
                <a:cubicBezTo>
                  <a:pt x="2417944" y="2559093"/>
                  <a:pt x="2436928" y="2563721"/>
                  <a:pt x="2454766" y="2571366"/>
                </a:cubicBezTo>
                <a:cubicBezTo>
                  <a:pt x="2465729" y="2576065"/>
                  <a:pt x="2474317" y="2585495"/>
                  <a:pt x="2485450" y="2589777"/>
                </a:cubicBezTo>
                <a:cubicBezTo>
                  <a:pt x="2501194" y="2595833"/>
                  <a:pt x="2518004" y="2598743"/>
                  <a:pt x="2534545" y="2602051"/>
                </a:cubicBezTo>
                <a:cubicBezTo>
                  <a:pt x="2595763" y="2614295"/>
                  <a:pt x="2656612" y="2620395"/>
                  <a:pt x="2718653" y="2626599"/>
                </a:cubicBezTo>
                <a:cubicBezTo>
                  <a:pt x="2764351" y="2646909"/>
                  <a:pt x="2852216" y="2684957"/>
                  <a:pt x="2884349" y="2706379"/>
                </a:cubicBezTo>
                <a:cubicBezTo>
                  <a:pt x="2942565" y="2745189"/>
                  <a:pt x="2939427" y="2741156"/>
                  <a:pt x="2994814" y="2786158"/>
                </a:cubicBezTo>
                <a:cubicBezTo>
                  <a:pt x="3009451" y="2798051"/>
                  <a:pt x="3022757" y="2811568"/>
                  <a:pt x="3037772" y="2822980"/>
                </a:cubicBezTo>
                <a:cubicBezTo>
                  <a:pt x="3073934" y="2850463"/>
                  <a:pt x="3111565" y="2875961"/>
                  <a:pt x="3148237" y="2902760"/>
                </a:cubicBezTo>
                <a:cubicBezTo>
                  <a:pt x="3164753" y="2914829"/>
                  <a:pt x="3178639" y="2931273"/>
                  <a:pt x="3197332" y="2939581"/>
                </a:cubicBezTo>
                <a:cubicBezTo>
                  <a:pt x="3215743" y="2947764"/>
                  <a:pt x="3234985" y="2954285"/>
                  <a:pt x="3252564" y="2964129"/>
                </a:cubicBezTo>
                <a:cubicBezTo>
                  <a:pt x="3273954" y="2976108"/>
                  <a:pt x="3352773" y="3025952"/>
                  <a:pt x="3387576" y="3050046"/>
                </a:cubicBezTo>
                <a:cubicBezTo>
                  <a:pt x="3439310" y="3085862"/>
                  <a:pt x="3455618" y="3105414"/>
                  <a:pt x="3528725" y="3123689"/>
                </a:cubicBezTo>
                <a:cubicBezTo>
                  <a:pt x="3545090" y="3127780"/>
                  <a:pt x="3561280" y="3132654"/>
                  <a:pt x="3577821" y="3135962"/>
                </a:cubicBezTo>
                <a:cubicBezTo>
                  <a:pt x="3627777" y="3145953"/>
                  <a:pt x="3653248" y="3148459"/>
                  <a:pt x="3700559" y="3154373"/>
                </a:cubicBezTo>
                <a:cubicBezTo>
                  <a:pt x="3814956" y="3151195"/>
                  <a:pt x="3896255" y="3141246"/>
                  <a:pt x="4001268" y="3154373"/>
                </a:cubicBezTo>
                <a:cubicBezTo>
                  <a:pt x="4007687" y="3155175"/>
                  <a:pt x="4013789" y="3157833"/>
                  <a:pt x="4019678" y="3160510"/>
                </a:cubicBezTo>
                <a:cubicBezTo>
                  <a:pt x="4188153" y="3237091"/>
                  <a:pt x="3945551" y="3129583"/>
                  <a:pt x="4117869" y="3215742"/>
                </a:cubicBezTo>
                <a:cubicBezTo>
                  <a:pt x="4129441" y="3221528"/>
                  <a:pt x="4142416" y="3223925"/>
                  <a:pt x="4154690" y="3228016"/>
                </a:cubicBezTo>
                <a:cubicBezTo>
                  <a:pt x="4162873" y="3234153"/>
                  <a:pt x="4170467" y="3241165"/>
                  <a:pt x="4179238" y="3246427"/>
                </a:cubicBezTo>
                <a:cubicBezTo>
                  <a:pt x="4205825" y="3262379"/>
                  <a:pt x="4289961" y="3296653"/>
                  <a:pt x="4301976" y="3301659"/>
                </a:cubicBezTo>
                <a:cubicBezTo>
                  <a:pt x="4313421" y="3306428"/>
                  <a:pt x="4395194" y="3339311"/>
                  <a:pt x="4412441" y="3344618"/>
                </a:cubicBezTo>
                <a:lnTo>
                  <a:pt x="4492221" y="3369165"/>
                </a:lnTo>
                <a:cubicBezTo>
                  <a:pt x="4514612" y="3375696"/>
                  <a:pt x="4537600" y="3380200"/>
                  <a:pt x="4559727" y="3387576"/>
                </a:cubicBezTo>
                <a:cubicBezTo>
                  <a:pt x="4670148" y="3424384"/>
                  <a:pt x="4632975" y="3442341"/>
                  <a:pt x="4811340" y="3455082"/>
                </a:cubicBezTo>
                <a:cubicBezTo>
                  <a:pt x="4970741" y="3466468"/>
                  <a:pt x="4868556" y="3460422"/>
                  <a:pt x="5118186" y="3467356"/>
                </a:cubicBezTo>
                <a:cubicBezTo>
                  <a:pt x="5130877" y="3471586"/>
                  <a:pt x="5208494" y="3496700"/>
                  <a:pt x="5222513" y="3504177"/>
                </a:cubicBezTo>
                <a:cubicBezTo>
                  <a:pt x="5360039" y="3577525"/>
                  <a:pt x="5103982" y="3484155"/>
                  <a:pt x="5382073" y="3590094"/>
                </a:cubicBezTo>
                <a:cubicBezTo>
                  <a:pt x="5425031" y="3606459"/>
                  <a:pt x="5469831" y="3618631"/>
                  <a:pt x="5510948" y="3639189"/>
                </a:cubicBezTo>
                <a:cubicBezTo>
                  <a:pt x="5523222" y="3645326"/>
                  <a:pt x="5535230" y="3652027"/>
                  <a:pt x="5547770" y="3657600"/>
                </a:cubicBezTo>
                <a:cubicBezTo>
                  <a:pt x="5553681" y="3660227"/>
                  <a:pt x="5560394" y="3660844"/>
                  <a:pt x="5566180" y="3663737"/>
                </a:cubicBezTo>
                <a:cubicBezTo>
                  <a:pt x="5576849" y="3669072"/>
                  <a:pt x="5586750" y="3675826"/>
                  <a:pt x="5596865" y="3682148"/>
                </a:cubicBezTo>
                <a:cubicBezTo>
                  <a:pt x="5603120" y="3686057"/>
                  <a:pt x="5608279" y="3692090"/>
                  <a:pt x="5615276" y="3694422"/>
                </a:cubicBezTo>
                <a:cubicBezTo>
                  <a:pt x="5633168" y="3700386"/>
                  <a:pt x="5652336" y="3701647"/>
                  <a:pt x="5670508" y="3706695"/>
                </a:cubicBezTo>
                <a:cubicBezTo>
                  <a:pt x="5765685" y="3733133"/>
                  <a:pt x="5690924" y="3723405"/>
                  <a:pt x="5817794" y="3749654"/>
                </a:cubicBezTo>
                <a:cubicBezTo>
                  <a:pt x="5846124" y="3755515"/>
                  <a:pt x="5875343" y="3756254"/>
                  <a:pt x="5903711" y="3761928"/>
                </a:cubicBezTo>
                <a:cubicBezTo>
                  <a:pt x="5967460" y="3774678"/>
                  <a:pt x="6030885" y="3789118"/>
                  <a:pt x="6093955" y="3804886"/>
                </a:cubicBezTo>
                <a:cubicBezTo>
                  <a:pt x="6126685" y="3813069"/>
                  <a:pt x="6159063" y="3822817"/>
                  <a:pt x="6192145" y="3829434"/>
                </a:cubicBezTo>
                <a:cubicBezTo>
                  <a:pt x="6210310" y="3833067"/>
                  <a:pt x="6229059" y="3832823"/>
                  <a:pt x="6247378" y="3835571"/>
                </a:cubicBezTo>
                <a:cubicBezTo>
                  <a:pt x="6269996" y="3838964"/>
                  <a:pt x="6292266" y="3844451"/>
                  <a:pt x="6314884" y="3847844"/>
                </a:cubicBezTo>
                <a:cubicBezTo>
                  <a:pt x="6333203" y="3850592"/>
                  <a:pt x="6351636" y="3852706"/>
                  <a:pt x="6370116" y="3853981"/>
                </a:cubicBezTo>
                <a:cubicBezTo>
                  <a:pt x="6460582" y="3860220"/>
                  <a:pt x="6453604" y="3860118"/>
                  <a:pt x="6498991" y="3860118"/>
                </a:cubicBezTo>
              </a:path>
            </a:pathLst>
          </a:custGeom>
          <a:ln w="76200">
            <a:solidFill>
              <a:schemeClr val="tx1">
                <a:alpha val="65000"/>
              </a:schemeClr>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8" name="TextBox 17"/>
          <p:cNvSpPr txBox="1"/>
          <p:nvPr/>
        </p:nvSpPr>
        <p:spPr>
          <a:xfrm>
            <a:off x="1295401" y="1447800"/>
            <a:ext cx="569387" cy="369332"/>
          </a:xfrm>
          <a:prstGeom prst="rect">
            <a:avLst/>
          </a:prstGeom>
          <a:noFill/>
        </p:spPr>
        <p:txBody>
          <a:bodyPr wrap="none" rtlCol="0">
            <a:spAutoFit/>
          </a:bodyPr>
          <a:lstStyle/>
          <a:p>
            <a:r>
              <a:rPr lang="en-US" dirty="0" smtClean="0"/>
              <a:t>100</a:t>
            </a:r>
            <a:endParaRPr lang="en-US" dirty="0"/>
          </a:p>
        </p:txBody>
      </p:sp>
      <p:sp>
        <p:nvSpPr>
          <p:cNvPr id="19" name="TextBox 18"/>
          <p:cNvSpPr txBox="1"/>
          <p:nvPr/>
        </p:nvSpPr>
        <p:spPr>
          <a:xfrm>
            <a:off x="1447800" y="5257800"/>
            <a:ext cx="312906" cy="369332"/>
          </a:xfrm>
          <a:prstGeom prst="rect">
            <a:avLst/>
          </a:prstGeom>
          <a:noFill/>
        </p:spPr>
        <p:txBody>
          <a:bodyPr wrap="none" rtlCol="0">
            <a:spAutoFit/>
          </a:bodyPr>
          <a:lstStyle/>
          <a:p>
            <a:r>
              <a:rPr lang="en-US" dirty="0" smtClean="0"/>
              <a:t>0</a:t>
            </a:r>
            <a:endParaRPr lang="en-US" dirty="0"/>
          </a:p>
        </p:txBody>
      </p:sp>
      <p:sp>
        <p:nvSpPr>
          <p:cNvPr id="20" name="Freeform 19"/>
          <p:cNvSpPr/>
          <p:nvPr/>
        </p:nvSpPr>
        <p:spPr>
          <a:xfrm>
            <a:off x="1988362" y="1607872"/>
            <a:ext cx="7137229" cy="3890803"/>
          </a:xfrm>
          <a:custGeom>
            <a:avLst/>
            <a:gdLst>
              <a:gd name="connsiteX0" fmla="*/ 0 w 7137229"/>
              <a:gd name="connsiteY0" fmla="*/ 0 h 3890803"/>
              <a:gd name="connsiteX1" fmla="*/ 98190 w 7137229"/>
              <a:gd name="connsiteY1" fmla="*/ 12274 h 3890803"/>
              <a:gd name="connsiteX2" fmla="*/ 128875 w 7137229"/>
              <a:gd name="connsiteY2" fmla="*/ 18411 h 3890803"/>
              <a:gd name="connsiteX3" fmla="*/ 214792 w 7137229"/>
              <a:gd name="connsiteY3" fmla="*/ 24548 h 3890803"/>
              <a:gd name="connsiteX4" fmla="*/ 233202 w 7137229"/>
              <a:gd name="connsiteY4" fmla="*/ 36822 h 3890803"/>
              <a:gd name="connsiteX5" fmla="*/ 251613 w 7137229"/>
              <a:gd name="connsiteY5" fmla="*/ 55232 h 3890803"/>
              <a:gd name="connsiteX6" fmla="*/ 270024 w 7137229"/>
              <a:gd name="connsiteY6" fmla="*/ 61369 h 3890803"/>
              <a:gd name="connsiteX7" fmla="*/ 282298 w 7137229"/>
              <a:gd name="connsiteY7" fmla="*/ 79780 h 3890803"/>
              <a:gd name="connsiteX8" fmla="*/ 325256 w 7137229"/>
              <a:gd name="connsiteY8" fmla="*/ 104328 h 3890803"/>
              <a:gd name="connsiteX9" fmla="*/ 343667 w 7137229"/>
              <a:gd name="connsiteY9" fmla="*/ 122738 h 3890803"/>
              <a:gd name="connsiteX10" fmla="*/ 386625 w 7137229"/>
              <a:gd name="connsiteY10" fmla="*/ 141149 h 3890803"/>
              <a:gd name="connsiteX11" fmla="*/ 423447 w 7137229"/>
              <a:gd name="connsiteY11" fmla="*/ 177971 h 3890803"/>
              <a:gd name="connsiteX12" fmla="*/ 429584 w 7137229"/>
              <a:gd name="connsiteY12" fmla="*/ 196381 h 3890803"/>
              <a:gd name="connsiteX13" fmla="*/ 466405 w 7137229"/>
              <a:gd name="connsiteY13" fmla="*/ 263887 h 3890803"/>
              <a:gd name="connsiteX14" fmla="*/ 484816 w 7137229"/>
              <a:gd name="connsiteY14" fmla="*/ 331393 h 3890803"/>
              <a:gd name="connsiteX15" fmla="*/ 503227 w 7137229"/>
              <a:gd name="connsiteY15" fmla="*/ 405036 h 3890803"/>
              <a:gd name="connsiteX16" fmla="*/ 515500 w 7137229"/>
              <a:gd name="connsiteY16" fmla="*/ 423447 h 3890803"/>
              <a:gd name="connsiteX17" fmla="*/ 533911 w 7137229"/>
              <a:gd name="connsiteY17" fmla="*/ 429584 h 3890803"/>
              <a:gd name="connsiteX18" fmla="*/ 570733 w 7137229"/>
              <a:gd name="connsiteY18" fmla="*/ 460269 h 3890803"/>
              <a:gd name="connsiteX19" fmla="*/ 607554 w 7137229"/>
              <a:gd name="connsiteY19" fmla="*/ 503227 h 3890803"/>
              <a:gd name="connsiteX20" fmla="*/ 625965 w 7137229"/>
              <a:gd name="connsiteY20" fmla="*/ 509364 h 3890803"/>
              <a:gd name="connsiteX21" fmla="*/ 644376 w 7137229"/>
              <a:gd name="connsiteY21" fmla="*/ 527775 h 3890803"/>
              <a:gd name="connsiteX22" fmla="*/ 681197 w 7137229"/>
              <a:gd name="connsiteY22" fmla="*/ 558459 h 3890803"/>
              <a:gd name="connsiteX23" fmla="*/ 724155 w 7137229"/>
              <a:gd name="connsiteY23" fmla="*/ 613691 h 3890803"/>
              <a:gd name="connsiteX24" fmla="*/ 730292 w 7137229"/>
              <a:gd name="connsiteY24" fmla="*/ 632102 h 3890803"/>
              <a:gd name="connsiteX25" fmla="*/ 742566 w 7137229"/>
              <a:gd name="connsiteY25" fmla="*/ 650513 h 3890803"/>
              <a:gd name="connsiteX26" fmla="*/ 754840 w 7137229"/>
              <a:gd name="connsiteY26" fmla="*/ 693471 h 3890803"/>
              <a:gd name="connsiteX27" fmla="*/ 767114 w 7137229"/>
              <a:gd name="connsiteY27" fmla="*/ 711882 h 3890803"/>
              <a:gd name="connsiteX28" fmla="*/ 779388 w 7137229"/>
              <a:gd name="connsiteY28" fmla="*/ 840757 h 3890803"/>
              <a:gd name="connsiteX29" fmla="*/ 785525 w 7137229"/>
              <a:gd name="connsiteY29" fmla="*/ 877579 h 3890803"/>
              <a:gd name="connsiteX30" fmla="*/ 834620 w 7137229"/>
              <a:gd name="connsiteY30" fmla="*/ 932811 h 3890803"/>
              <a:gd name="connsiteX31" fmla="*/ 865304 w 7137229"/>
              <a:gd name="connsiteY31" fmla="*/ 975769 h 3890803"/>
              <a:gd name="connsiteX32" fmla="*/ 895989 w 7137229"/>
              <a:gd name="connsiteY32" fmla="*/ 1006454 h 3890803"/>
              <a:gd name="connsiteX33" fmla="*/ 926674 w 7137229"/>
              <a:gd name="connsiteY33" fmla="*/ 1043275 h 3890803"/>
              <a:gd name="connsiteX34" fmla="*/ 945084 w 7137229"/>
              <a:gd name="connsiteY34" fmla="*/ 1049412 h 3890803"/>
              <a:gd name="connsiteX35" fmla="*/ 988043 w 7137229"/>
              <a:gd name="connsiteY35" fmla="*/ 1080097 h 3890803"/>
              <a:gd name="connsiteX36" fmla="*/ 1006453 w 7137229"/>
              <a:gd name="connsiteY36" fmla="*/ 1098508 h 3890803"/>
              <a:gd name="connsiteX37" fmla="*/ 1031001 w 7137229"/>
              <a:gd name="connsiteY37" fmla="*/ 1135329 h 3890803"/>
              <a:gd name="connsiteX38" fmla="*/ 1049412 w 7137229"/>
              <a:gd name="connsiteY38" fmla="*/ 1141466 h 3890803"/>
              <a:gd name="connsiteX39" fmla="*/ 1098507 w 7137229"/>
              <a:gd name="connsiteY39" fmla="*/ 1184424 h 3890803"/>
              <a:gd name="connsiteX40" fmla="*/ 1166013 w 7137229"/>
              <a:gd name="connsiteY40" fmla="*/ 1239657 h 3890803"/>
              <a:gd name="connsiteX41" fmla="*/ 1202835 w 7137229"/>
              <a:gd name="connsiteY41" fmla="*/ 1264204 h 3890803"/>
              <a:gd name="connsiteX42" fmla="*/ 1221245 w 7137229"/>
              <a:gd name="connsiteY42" fmla="*/ 1276478 h 3890803"/>
              <a:gd name="connsiteX43" fmla="*/ 1233519 w 7137229"/>
              <a:gd name="connsiteY43" fmla="*/ 1294889 h 3890803"/>
              <a:gd name="connsiteX44" fmla="*/ 1251930 w 7137229"/>
              <a:gd name="connsiteY44" fmla="*/ 1307163 h 3890803"/>
              <a:gd name="connsiteX45" fmla="*/ 1270341 w 7137229"/>
              <a:gd name="connsiteY45" fmla="*/ 1325573 h 3890803"/>
              <a:gd name="connsiteX46" fmla="*/ 1294888 w 7137229"/>
              <a:gd name="connsiteY46" fmla="*/ 1374669 h 3890803"/>
              <a:gd name="connsiteX47" fmla="*/ 1319436 w 7137229"/>
              <a:gd name="connsiteY47" fmla="*/ 1423764 h 3890803"/>
              <a:gd name="connsiteX48" fmla="*/ 1331710 w 7137229"/>
              <a:gd name="connsiteY48" fmla="*/ 1497407 h 3890803"/>
              <a:gd name="connsiteX49" fmla="*/ 1337847 w 7137229"/>
              <a:gd name="connsiteY49" fmla="*/ 1521955 h 3890803"/>
              <a:gd name="connsiteX50" fmla="*/ 1343984 w 7137229"/>
              <a:gd name="connsiteY50" fmla="*/ 1564913 h 3890803"/>
              <a:gd name="connsiteX51" fmla="*/ 1362394 w 7137229"/>
              <a:gd name="connsiteY51" fmla="*/ 1650830 h 3890803"/>
              <a:gd name="connsiteX52" fmla="*/ 1374668 w 7137229"/>
              <a:gd name="connsiteY52" fmla="*/ 1669240 h 3890803"/>
              <a:gd name="connsiteX53" fmla="*/ 1393079 w 7137229"/>
              <a:gd name="connsiteY53" fmla="*/ 1712199 h 3890803"/>
              <a:gd name="connsiteX54" fmla="*/ 1411490 w 7137229"/>
              <a:gd name="connsiteY54" fmla="*/ 1761294 h 3890803"/>
              <a:gd name="connsiteX55" fmla="*/ 1436037 w 7137229"/>
              <a:gd name="connsiteY55" fmla="*/ 1804252 h 3890803"/>
              <a:gd name="connsiteX56" fmla="*/ 1454448 w 7137229"/>
              <a:gd name="connsiteY56" fmla="*/ 1847211 h 3890803"/>
              <a:gd name="connsiteX57" fmla="*/ 1478996 w 7137229"/>
              <a:gd name="connsiteY57" fmla="*/ 1884032 h 3890803"/>
              <a:gd name="connsiteX58" fmla="*/ 1491270 w 7137229"/>
              <a:gd name="connsiteY58" fmla="*/ 1908580 h 3890803"/>
              <a:gd name="connsiteX59" fmla="*/ 1521954 w 7137229"/>
              <a:gd name="connsiteY59" fmla="*/ 1951538 h 3890803"/>
              <a:gd name="connsiteX60" fmla="*/ 1540365 w 7137229"/>
              <a:gd name="connsiteY60" fmla="*/ 1969949 h 3890803"/>
              <a:gd name="connsiteX61" fmla="*/ 1552639 w 7137229"/>
              <a:gd name="connsiteY61" fmla="*/ 1988360 h 3890803"/>
              <a:gd name="connsiteX62" fmla="*/ 1571049 w 7137229"/>
              <a:gd name="connsiteY62" fmla="*/ 2000634 h 3890803"/>
              <a:gd name="connsiteX63" fmla="*/ 1626282 w 7137229"/>
              <a:gd name="connsiteY63" fmla="*/ 2043592 h 3890803"/>
              <a:gd name="connsiteX64" fmla="*/ 1663103 w 7137229"/>
              <a:gd name="connsiteY64" fmla="*/ 2062003 h 3890803"/>
              <a:gd name="connsiteX65" fmla="*/ 1681514 w 7137229"/>
              <a:gd name="connsiteY65" fmla="*/ 2068140 h 3890803"/>
              <a:gd name="connsiteX66" fmla="*/ 1699925 w 7137229"/>
              <a:gd name="connsiteY66" fmla="*/ 2080414 h 3890803"/>
              <a:gd name="connsiteX67" fmla="*/ 1736746 w 7137229"/>
              <a:gd name="connsiteY67" fmla="*/ 2092687 h 3890803"/>
              <a:gd name="connsiteX68" fmla="*/ 1798115 w 7137229"/>
              <a:gd name="connsiteY68" fmla="*/ 2129509 h 3890803"/>
              <a:gd name="connsiteX69" fmla="*/ 1834937 w 7137229"/>
              <a:gd name="connsiteY69" fmla="*/ 2141783 h 3890803"/>
              <a:gd name="connsiteX70" fmla="*/ 1853347 w 7137229"/>
              <a:gd name="connsiteY70" fmla="*/ 2147920 h 3890803"/>
              <a:gd name="connsiteX71" fmla="*/ 1890169 w 7137229"/>
              <a:gd name="connsiteY71" fmla="*/ 2160193 h 3890803"/>
              <a:gd name="connsiteX72" fmla="*/ 1908580 w 7137229"/>
              <a:gd name="connsiteY72" fmla="*/ 2166330 h 3890803"/>
              <a:gd name="connsiteX73" fmla="*/ 1976086 w 7137229"/>
              <a:gd name="connsiteY73" fmla="*/ 2184741 h 3890803"/>
              <a:gd name="connsiteX74" fmla="*/ 1994496 w 7137229"/>
              <a:gd name="connsiteY74" fmla="*/ 2221563 h 3890803"/>
              <a:gd name="connsiteX75" fmla="*/ 2000633 w 7137229"/>
              <a:gd name="connsiteY75" fmla="*/ 2239973 h 3890803"/>
              <a:gd name="connsiteX76" fmla="*/ 2019044 w 7137229"/>
              <a:gd name="connsiteY76" fmla="*/ 2264521 h 3890803"/>
              <a:gd name="connsiteX77" fmla="*/ 2049729 w 7137229"/>
              <a:gd name="connsiteY77" fmla="*/ 2307479 h 3890803"/>
              <a:gd name="connsiteX78" fmla="*/ 2086550 w 7137229"/>
              <a:gd name="connsiteY78" fmla="*/ 2344301 h 3890803"/>
              <a:gd name="connsiteX79" fmla="*/ 2104961 w 7137229"/>
              <a:gd name="connsiteY79" fmla="*/ 2362712 h 3890803"/>
              <a:gd name="connsiteX80" fmla="*/ 2129508 w 7137229"/>
              <a:gd name="connsiteY80" fmla="*/ 2387259 h 3890803"/>
              <a:gd name="connsiteX81" fmla="*/ 2154056 w 7137229"/>
              <a:gd name="connsiteY81" fmla="*/ 2405670 h 3890803"/>
              <a:gd name="connsiteX82" fmla="*/ 2215425 w 7137229"/>
              <a:gd name="connsiteY82" fmla="*/ 2460902 h 3890803"/>
              <a:gd name="connsiteX83" fmla="*/ 2252247 w 7137229"/>
              <a:gd name="connsiteY83" fmla="*/ 2497724 h 3890803"/>
              <a:gd name="connsiteX84" fmla="*/ 2270657 w 7137229"/>
              <a:gd name="connsiteY84" fmla="*/ 2516134 h 3890803"/>
              <a:gd name="connsiteX85" fmla="*/ 2289068 w 7137229"/>
              <a:gd name="connsiteY85" fmla="*/ 2522271 h 3890803"/>
              <a:gd name="connsiteX86" fmla="*/ 2313616 w 7137229"/>
              <a:gd name="connsiteY86" fmla="*/ 2534545 h 3890803"/>
              <a:gd name="connsiteX87" fmla="*/ 2350437 w 7137229"/>
              <a:gd name="connsiteY87" fmla="*/ 2559093 h 3890803"/>
              <a:gd name="connsiteX88" fmla="*/ 2374985 w 7137229"/>
              <a:gd name="connsiteY88" fmla="*/ 2565230 h 3890803"/>
              <a:gd name="connsiteX89" fmla="*/ 2411806 w 7137229"/>
              <a:gd name="connsiteY89" fmla="*/ 2577503 h 3890803"/>
              <a:gd name="connsiteX90" fmla="*/ 2436354 w 7137229"/>
              <a:gd name="connsiteY90" fmla="*/ 2583640 h 3890803"/>
              <a:gd name="connsiteX91" fmla="*/ 2485449 w 7137229"/>
              <a:gd name="connsiteY91" fmla="*/ 2602051 h 3890803"/>
              <a:gd name="connsiteX92" fmla="*/ 2503860 w 7137229"/>
              <a:gd name="connsiteY92" fmla="*/ 2608188 h 3890803"/>
              <a:gd name="connsiteX93" fmla="*/ 2534545 w 7137229"/>
              <a:gd name="connsiteY93" fmla="*/ 2614325 h 3890803"/>
              <a:gd name="connsiteX94" fmla="*/ 2626598 w 7137229"/>
              <a:gd name="connsiteY94" fmla="*/ 2632736 h 3890803"/>
              <a:gd name="connsiteX95" fmla="*/ 2780021 w 7137229"/>
              <a:gd name="connsiteY95" fmla="*/ 2645010 h 3890803"/>
              <a:gd name="connsiteX96" fmla="*/ 2878212 w 7137229"/>
              <a:gd name="connsiteY96" fmla="*/ 2651146 h 3890803"/>
              <a:gd name="connsiteX97" fmla="*/ 2976402 w 7137229"/>
              <a:gd name="connsiteY97" fmla="*/ 2669557 h 3890803"/>
              <a:gd name="connsiteX98" fmla="*/ 3025498 w 7137229"/>
              <a:gd name="connsiteY98" fmla="*/ 2675694 h 3890803"/>
              <a:gd name="connsiteX99" fmla="*/ 3148236 w 7137229"/>
              <a:gd name="connsiteY99" fmla="*/ 2712516 h 3890803"/>
              <a:gd name="connsiteX100" fmla="*/ 3246427 w 7137229"/>
              <a:gd name="connsiteY100" fmla="*/ 2743200 h 3890803"/>
              <a:gd name="connsiteX101" fmla="*/ 3301659 w 7137229"/>
              <a:gd name="connsiteY101" fmla="*/ 2767748 h 3890803"/>
              <a:gd name="connsiteX102" fmla="*/ 3344617 w 7137229"/>
              <a:gd name="connsiteY102" fmla="*/ 2780022 h 3890803"/>
              <a:gd name="connsiteX103" fmla="*/ 3399849 w 7137229"/>
              <a:gd name="connsiteY103" fmla="*/ 2798432 h 3890803"/>
              <a:gd name="connsiteX104" fmla="*/ 3442808 w 7137229"/>
              <a:gd name="connsiteY104" fmla="*/ 2810706 h 3890803"/>
              <a:gd name="connsiteX105" fmla="*/ 3479629 w 7137229"/>
              <a:gd name="connsiteY105" fmla="*/ 2822980 h 3890803"/>
              <a:gd name="connsiteX106" fmla="*/ 3540998 w 7137229"/>
              <a:gd name="connsiteY106" fmla="*/ 2835254 h 3890803"/>
              <a:gd name="connsiteX107" fmla="*/ 3577820 w 7137229"/>
              <a:gd name="connsiteY107" fmla="*/ 2847528 h 3890803"/>
              <a:gd name="connsiteX108" fmla="*/ 3608504 w 7137229"/>
              <a:gd name="connsiteY108" fmla="*/ 2853665 h 3890803"/>
              <a:gd name="connsiteX109" fmla="*/ 3669874 w 7137229"/>
              <a:gd name="connsiteY109" fmla="*/ 2865938 h 3890803"/>
              <a:gd name="connsiteX110" fmla="*/ 3755790 w 7137229"/>
              <a:gd name="connsiteY110" fmla="*/ 2878212 h 3890803"/>
              <a:gd name="connsiteX111" fmla="*/ 3786475 w 7137229"/>
              <a:gd name="connsiteY111" fmla="*/ 2890486 h 3890803"/>
              <a:gd name="connsiteX112" fmla="*/ 3866255 w 7137229"/>
              <a:gd name="connsiteY112" fmla="*/ 2908897 h 3890803"/>
              <a:gd name="connsiteX113" fmla="*/ 3915350 w 7137229"/>
              <a:gd name="connsiteY113" fmla="*/ 2927308 h 3890803"/>
              <a:gd name="connsiteX114" fmla="*/ 4087184 w 7137229"/>
              <a:gd name="connsiteY114" fmla="*/ 2970266 h 3890803"/>
              <a:gd name="connsiteX115" fmla="*/ 4314249 w 7137229"/>
              <a:gd name="connsiteY115" fmla="*/ 3025498 h 3890803"/>
              <a:gd name="connsiteX116" fmla="*/ 4418577 w 7137229"/>
              <a:gd name="connsiteY116" fmla="*/ 3037772 h 3890803"/>
              <a:gd name="connsiteX117" fmla="*/ 4608821 w 7137229"/>
              <a:gd name="connsiteY117" fmla="*/ 3068457 h 3890803"/>
              <a:gd name="connsiteX118" fmla="*/ 4676327 w 7137229"/>
              <a:gd name="connsiteY118" fmla="*/ 3080730 h 3890803"/>
              <a:gd name="connsiteX119" fmla="*/ 4707012 w 7137229"/>
              <a:gd name="connsiteY119" fmla="*/ 3093004 h 3890803"/>
              <a:gd name="connsiteX120" fmla="*/ 4731559 w 7137229"/>
              <a:gd name="connsiteY120" fmla="*/ 3099141 h 3890803"/>
              <a:gd name="connsiteX121" fmla="*/ 4749970 w 7137229"/>
              <a:gd name="connsiteY121" fmla="*/ 3105278 h 3890803"/>
              <a:gd name="connsiteX122" fmla="*/ 4964762 w 7137229"/>
              <a:gd name="connsiteY122" fmla="*/ 3117552 h 3890803"/>
              <a:gd name="connsiteX123" fmla="*/ 5013857 w 7137229"/>
              <a:gd name="connsiteY123" fmla="*/ 3129826 h 3890803"/>
              <a:gd name="connsiteX124" fmla="*/ 5050679 w 7137229"/>
              <a:gd name="connsiteY124" fmla="*/ 3135963 h 3890803"/>
              <a:gd name="connsiteX125" fmla="*/ 5075227 w 7137229"/>
              <a:gd name="connsiteY125" fmla="*/ 3148236 h 3890803"/>
              <a:gd name="connsiteX126" fmla="*/ 5118185 w 7137229"/>
              <a:gd name="connsiteY126" fmla="*/ 3166647 h 3890803"/>
              <a:gd name="connsiteX127" fmla="*/ 5155006 w 7137229"/>
              <a:gd name="connsiteY127" fmla="*/ 3178921 h 3890803"/>
              <a:gd name="connsiteX128" fmla="*/ 5204102 w 7137229"/>
              <a:gd name="connsiteY128" fmla="*/ 3209606 h 3890803"/>
              <a:gd name="connsiteX129" fmla="*/ 5455715 w 7137229"/>
              <a:gd name="connsiteY129" fmla="*/ 3307796 h 3890803"/>
              <a:gd name="connsiteX130" fmla="*/ 5799382 w 7137229"/>
              <a:gd name="connsiteY130" fmla="*/ 3381439 h 3890803"/>
              <a:gd name="connsiteX131" fmla="*/ 6008037 w 7137229"/>
              <a:gd name="connsiteY131" fmla="*/ 3418261 h 3890803"/>
              <a:gd name="connsiteX132" fmla="*/ 6063270 w 7137229"/>
              <a:gd name="connsiteY132" fmla="*/ 3436671 h 3890803"/>
              <a:gd name="connsiteX133" fmla="*/ 6167597 w 7137229"/>
              <a:gd name="connsiteY133" fmla="*/ 3479630 h 3890803"/>
              <a:gd name="connsiteX134" fmla="*/ 6210555 w 7137229"/>
              <a:gd name="connsiteY134" fmla="*/ 3504177 h 3890803"/>
              <a:gd name="connsiteX135" fmla="*/ 6259651 w 7137229"/>
              <a:gd name="connsiteY135" fmla="*/ 3522588 h 3890803"/>
              <a:gd name="connsiteX136" fmla="*/ 6376252 w 7137229"/>
              <a:gd name="connsiteY136" fmla="*/ 3577820 h 3890803"/>
              <a:gd name="connsiteX137" fmla="*/ 6425347 w 7137229"/>
              <a:gd name="connsiteY137" fmla="*/ 3596231 h 3890803"/>
              <a:gd name="connsiteX138" fmla="*/ 6480580 w 7137229"/>
              <a:gd name="connsiteY138" fmla="*/ 3626916 h 3890803"/>
              <a:gd name="connsiteX139" fmla="*/ 6572633 w 7137229"/>
              <a:gd name="connsiteY139" fmla="*/ 3657600 h 3890803"/>
              <a:gd name="connsiteX140" fmla="*/ 6646276 w 7137229"/>
              <a:gd name="connsiteY140" fmla="*/ 3669874 h 3890803"/>
              <a:gd name="connsiteX141" fmla="*/ 6775151 w 7137229"/>
              <a:gd name="connsiteY141" fmla="*/ 3682148 h 3890803"/>
              <a:gd name="connsiteX142" fmla="*/ 6824247 w 7137229"/>
              <a:gd name="connsiteY142" fmla="*/ 3694422 h 3890803"/>
              <a:gd name="connsiteX143" fmla="*/ 6861068 w 7137229"/>
              <a:gd name="connsiteY143" fmla="*/ 3725106 h 3890803"/>
              <a:gd name="connsiteX144" fmla="*/ 6879479 w 7137229"/>
              <a:gd name="connsiteY144" fmla="*/ 3731243 h 3890803"/>
              <a:gd name="connsiteX145" fmla="*/ 6928574 w 7137229"/>
              <a:gd name="connsiteY145" fmla="*/ 3761928 h 3890803"/>
              <a:gd name="connsiteX146" fmla="*/ 6971533 w 7137229"/>
              <a:gd name="connsiteY146" fmla="*/ 3792612 h 3890803"/>
              <a:gd name="connsiteX147" fmla="*/ 7026765 w 7137229"/>
              <a:gd name="connsiteY147" fmla="*/ 3823297 h 3890803"/>
              <a:gd name="connsiteX148" fmla="*/ 7081997 w 7137229"/>
              <a:gd name="connsiteY148" fmla="*/ 3860118 h 3890803"/>
              <a:gd name="connsiteX149" fmla="*/ 7118819 w 7137229"/>
              <a:gd name="connsiteY149" fmla="*/ 3872392 h 3890803"/>
              <a:gd name="connsiteX150" fmla="*/ 7137229 w 7137229"/>
              <a:gd name="connsiteY150" fmla="*/ 3890803 h 38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7137229" h="3890803">
                <a:moveTo>
                  <a:pt x="0" y="0"/>
                </a:moveTo>
                <a:cubicBezTo>
                  <a:pt x="32730" y="4091"/>
                  <a:pt x="65846" y="5805"/>
                  <a:pt x="98190" y="12274"/>
                </a:cubicBezTo>
                <a:cubicBezTo>
                  <a:pt x="108418" y="14320"/>
                  <a:pt x="118501" y="17319"/>
                  <a:pt x="128875" y="18411"/>
                </a:cubicBezTo>
                <a:cubicBezTo>
                  <a:pt x="157429" y="21417"/>
                  <a:pt x="186153" y="22502"/>
                  <a:pt x="214792" y="24548"/>
                </a:cubicBezTo>
                <a:cubicBezTo>
                  <a:pt x="220929" y="28639"/>
                  <a:pt x="227536" y="32100"/>
                  <a:pt x="233202" y="36822"/>
                </a:cubicBezTo>
                <a:cubicBezTo>
                  <a:pt x="239869" y="42378"/>
                  <a:pt x="244392" y="50418"/>
                  <a:pt x="251613" y="55232"/>
                </a:cubicBezTo>
                <a:cubicBezTo>
                  <a:pt x="256996" y="58820"/>
                  <a:pt x="263887" y="59323"/>
                  <a:pt x="270024" y="61369"/>
                </a:cubicBezTo>
                <a:cubicBezTo>
                  <a:pt x="274115" y="67506"/>
                  <a:pt x="277083" y="74564"/>
                  <a:pt x="282298" y="79780"/>
                </a:cubicBezTo>
                <a:cubicBezTo>
                  <a:pt x="296793" y="94276"/>
                  <a:pt x="308409" y="92295"/>
                  <a:pt x="325256" y="104328"/>
                </a:cubicBezTo>
                <a:cubicBezTo>
                  <a:pt x="332318" y="109372"/>
                  <a:pt x="336446" y="117924"/>
                  <a:pt x="343667" y="122738"/>
                </a:cubicBezTo>
                <a:cubicBezTo>
                  <a:pt x="390210" y="153765"/>
                  <a:pt x="328782" y="94874"/>
                  <a:pt x="386625" y="141149"/>
                </a:cubicBezTo>
                <a:cubicBezTo>
                  <a:pt x="400179" y="151993"/>
                  <a:pt x="423447" y="177971"/>
                  <a:pt x="423447" y="177971"/>
                </a:cubicBezTo>
                <a:cubicBezTo>
                  <a:pt x="425493" y="184108"/>
                  <a:pt x="426907" y="190492"/>
                  <a:pt x="429584" y="196381"/>
                </a:cubicBezTo>
                <a:cubicBezTo>
                  <a:pt x="449477" y="240145"/>
                  <a:pt x="447187" y="235062"/>
                  <a:pt x="466405" y="263887"/>
                </a:cubicBezTo>
                <a:cubicBezTo>
                  <a:pt x="480248" y="319259"/>
                  <a:pt x="473344" y="296980"/>
                  <a:pt x="484816" y="331393"/>
                </a:cubicBezTo>
                <a:cubicBezTo>
                  <a:pt x="487884" y="349801"/>
                  <a:pt x="492420" y="388825"/>
                  <a:pt x="503227" y="405036"/>
                </a:cubicBezTo>
                <a:cubicBezTo>
                  <a:pt x="507318" y="411173"/>
                  <a:pt x="509741" y="418839"/>
                  <a:pt x="515500" y="423447"/>
                </a:cubicBezTo>
                <a:cubicBezTo>
                  <a:pt x="520551" y="427488"/>
                  <a:pt x="528125" y="426691"/>
                  <a:pt x="533911" y="429584"/>
                </a:cubicBezTo>
                <a:cubicBezTo>
                  <a:pt x="548116" y="436686"/>
                  <a:pt x="560554" y="448393"/>
                  <a:pt x="570733" y="460269"/>
                </a:cubicBezTo>
                <a:cubicBezTo>
                  <a:pt x="582077" y="473504"/>
                  <a:pt x="592325" y="493075"/>
                  <a:pt x="607554" y="503227"/>
                </a:cubicBezTo>
                <a:cubicBezTo>
                  <a:pt x="612937" y="506815"/>
                  <a:pt x="619828" y="507318"/>
                  <a:pt x="625965" y="509364"/>
                </a:cubicBezTo>
                <a:cubicBezTo>
                  <a:pt x="632102" y="515501"/>
                  <a:pt x="637709" y="522219"/>
                  <a:pt x="644376" y="527775"/>
                </a:cubicBezTo>
                <a:cubicBezTo>
                  <a:pt x="666771" y="546438"/>
                  <a:pt x="661379" y="532979"/>
                  <a:pt x="681197" y="558459"/>
                </a:cubicBezTo>
                <a:cubicBezTo>
                  <a:pt x="732580" y="624523"/>
                  <a:pt x="682358" y="571894"/>
                  <a:pt x="724155" y="613691"/>
                </a:cubicBezTo>
                <a:cubicBezTo>
                  <a:pt x="726201" y="619828"/>
                  <a:pt x="727399" y="626316"/>
                  <a:pt x="730292" y="632102"/>
                </a:cubicBezTo>
                <a:cubicBezTo>
                  <a:pt x="733591" y="638699"/>
                  <a:pt x="739661" y="643734"/>
                  <a:pt x="742566" y="650513"/>
                </a:cubicBezTo>
                <a:cubicBezTo>
                  <a:pt x="754364" y="678042"/>
                  <a:pt x="742897" y="669586"/>
                  <a:pt x="754840" y="693471"/>
                </a:cubicBezTo>
                <a:cubicBezTo>
                  <a:pt x="758139" y="700068"/>
                  <a:pt x="763023" y="705745"/>
                  <a:pt x="767114" y="711882"/>
                </a:cubicBezTo>
                <a:cubicBezTo>
                  <a:pt x="781482" y="783720"/>
                  <a:pt x="766944" y="703875"/>
                  <a:pt x="779388" y="840757"/>
                </a:cubicBezTo>
                <a:cubicBezTo>
                  <a:pt x="780515" y="853149"/>
                  <a:pt x="780739" y="866093"/>
                  <a:pt x="785525" y="877579"/>
                </a:cubicBezTo>
                <a:cubicBezTo>
                  <a:pt x="799262" y="910548"/>
                  <a:pt x="809701" y="914122"/>
                  <a:pt x="834620" y="932811"/>
                </a:cubicBezTo>
                <a:cubicBezTo>
                  <a:pt x="857332" y="978235"/>
                  <a:pt x="834205" y="938450"/>
                  <a:pt x="865304" y="975769"/>
                </a:cubicBezTo>
                <a:cubicBezTo>
                  <a:pt x="890875" y="1006454"/>
                  <a:pt x="862236" y="983952"/>
                  <a:pt x="895989" y="1006454"/>
                </a:cubicBezTo>
                <a:cubicBezTo>
                  <a:pt x="905047" y="1020040"/>
                  <a:pt x="912497" y="1033824"/>
                  <a:pt x="926674" y="1043275"/>
                </a:cubicBezTo>
                <a:cubicBezTo>
                  <a:pt x="932056" y="1046863"/>
                  <a:pt x="939298" y="1046519"/>
                  <a:pt x="945084" y="1049412"/>
                </a:cubicBezTo>
                <a:cubicBezTo>
                  <a:pt x="952855" y="1053298"/>
                  <a:pt x="984151" y="1076761"/>
                  <a:pt x="988043" y="1080097"/>
                </a:cubicBezTo>
                <a:cubicBezTo>
                  <a:pt x="994632" y="1085745"/>
                  <a:pt x="1001125" y="1091657"/>
                  <a:pt x="1006453" y="1098508"/>
                </a:cubicBezTo>
                <a:cubicBezTo>
                  <a:pt x="1015509" y="1110152"/>
                  <a:pt x="1017007" y="1130664"/>
                  <a:pt x="1031001" y="1135329"/>
                </a:cubicBezTo>
                <a:lnTo>
                  <a:pt x="1049412" y="1141466"/>
                </a:lnTo>
                <a:cubicBezTo>
                  <a:pt x="1084189" y="1193631"/>
                  <a:pt x="1026910" y="1112827"/>
                  <a:pt x="1098507" y="1184424"/>
                </a:cubicBezTo>
                <a:cubicBezTo>
                  <a:pt x="1125436" y="1211353"/>
                  <a:pt x="1123990" y="1211643"/>
                  <a:pt x="1166013" y="1239657"/>
                </a:cubicBezTo>
                <a:lnTo>
                  <a:pt x="1202835" y="1264204"/>
                </a:lnTo>
                <a:lnTo>
                  <a:pt x="1221245" y="1276478"/>
                </a:lnTo>
                <a:cubicBezTo>
                  <a:pt x="1225336" y="1282615"/>
                  <a:pt x="1228304" y="1289674"/>
                  <a:pt x="1233519" y="1294889"/>
                </a:cubicBezTo>
                <a:cubicBezTo>
                  <a:pt x="1238734" y="1300104"/>
                  <a:pt x="1246264" y="1302441"/>
                  <a:pt x="1251930" y="1307163"/>
                </a:cubicBezTo>
                <a:cubicBezTo>
                  <a:pt x="1258597" y="1312719"/>
                  <a:pt x="1264204" y="1319436"/>
                  <a:pt x="1270341" y="1325573"/>
                </a:cubicBezTo>
                <a:cubicBezTo>
                  <a:pt x="1278523" y="1341938"/>
                  <a:pt x="1288093" y="1357681"/>
                  <a:pt x="1294888" y="1374669"/>
                </a:cubicBezTo>
                <a:cubicBezTo>
                  <a:pt x="1309901" y="1412201"/>
                  <a:pt x="1301051" y="1396187"/>
                  <a:pt x="1319436" y="1423764"/>
                </a:cubicBezTo>
                <a:cubicBezTo>
                  <a:pt x="1323527" y="1448312"/>
                  <a:pt x="1325674" y="1473264"/>
                  <a:pt x="1331710" y="1497407"/>
                </a:cubicBezTo>
                <a:cubicBezTo>
                  <a:pt x="1333756" y="1505590"/>
                  <a:pt x="1336338" y="1513657"/>
                  <a:pt x="1337847" y="1521955"/>
                </a:cubicBezTo>
                <a:cubicBezTo>
                  <a:pt x="1340435" y="1536186"/>
                  <a:pt x="1341784" y="1550616"/>
                  <a:pt x="1343984" y="1564913"/>
                </a:cubicBezTo>
                <a:cubicBezTo>
                  <a:pt x="1346363" y="1580375"/>
                  <a:pt x="1355958" y="1641177"/>
                  <a:pt x="1362394" y="1650830"/>
                </a:cubicBezTo>
                <a:lnTo>
                  <a:pt x="1374668" y="1669240"/>
                </a:lnTo>
                <a:cubicBezTo>
                  <a:pt x="1389060" y="1712417"/>
                  <a:pt x="1370328" y="1659114"/>
                  <a:pt x="1393079" y="1712199"/>
                </a:cubicBezTo>
                <a:cubicBezTo>
                  <a:pt x="1409017" y="1749387"/>
                  <a:pt x="1386056" y="1710425"/>
                  <a:pt x="1411490" y="1761294"/>
                </a:cubicBezTo>
                <a:cubicBezTo>
                  <a:pt x="1442302" y="1822918"/>
                  <a:pt x="1403764" y="1728950"/>
                  <a:pt x="1436037" y="1804252"/>
                </a:cubicBezTo>
                <a:cubicBezTo>
                  <a:pt x="1448735" y="1833880"/>
                  <a:pt x="1434093" y="1813287"/>
                  <a:pt x="1454448" y="1847211"/>
                </a:cubicBezTo>
                <a:cubicBezTo>
                  <a:pt x="1462038" y="1859860"/>
                  <a:pt x="1472399" y="1870838"/>
                  <a:pt x="1478996" y="1884032"/>
                </a:cubicBezTo>
                <a:cubicBezTo>
                  <a:pt x="1483087" y="1892215"/>
                  <a:pt x="1486731" y="1900637"/>
                  <a:pt x="1491270" y="1908580"/>
                </a:cubicBezTo>
                <a:cubicBezTo>
                  <a:pt x="1496824" y="1918301"/>
                  <a:pt x="1516302" y="1944944"/>
                  <a:pt x="1521954" y="1951538"/>
                </a:cubicBezTo>
                <a:cubicBezTo>
                  <a:pt x="1527602" y="1958128"/>
                  <a:pt x="1534809" y="1963282"/>
                  <a:pt x="1540365" y="1969949"/>
                </a:cubicBezTo>
                <a:cubicBezTo>
                  <a:pt x="1545087" y="1975615"/>
                  <a:pt x="1547424" y="1983144"/>
                  <a:pt x="1552639" y="1988360"/>
                </a:cubicBezTo>
                <a:cubicBezTo>
                  <a:pt x="1557854" y="1993575"/>
                  <a:pt x="1565383" y="1995912"/>
                  <a:pt x="1571049" y="2000634"/>
                </a:cubicBezTo>
                <a:cubicBezTo>
                  <a:pt x="1592228" y="2018283"/>
                  <a:pt x="1595264" y="2033252"/>
                  <a:pt x="1626282" y="2043592"/>
                </a:cubicBezTo>
                <a:cubicBezTo>
                  <a:pt x="1672559" y="2059018"/>
                  <a:pt x="1615514" y="2038208"/>
                  <a:pt x="1663103" y="2062003"/>
                </a:cubicBezTo>
                <a:cubicBezTo>
                  <a:pt x="1668889" y="2064896"/>
                  <a:pt x="1675728" y="2065247"/>
                  <a:pt x="1681514" y="2068140"/>
                </a:cubicBezTo>
                <a:cubicBezTo>
                  <a:pt x="1688111" y="2071439"/>
                  <a:pt x="1693185" y="2077418"/>
                  <a:pt x="1699925" y="2080414"/>
                </a:cubicBezTo>
                <a:cubicBezTo>
                  <a:pt x="1711747" y="2085668"/>
                  <a:pt x="1725981" y="2085511"/>
                  <a:pt x="1736746" y="2092687"/>
                </a:cubicBezTo>
                <a:cubicBezTo>
                  <a:pt x="1758354" y="2107093"/>
                  <a:pt x="1774529" y="2120075"/>
                  <a:pt x="1798115" y="2129509"/>
                </a:cubicBezTo>
                <a:cubicBezTo>
                  <a:pt x="1810128" y="2134314"/>
                  <a:pt x="1822663" y="2137692"/>
                  <a:pt x="1834937" y="2141783"/>
                </a:cubicBezTo>
                <a:lnTo>
                  <a:pt x="1853347" y="2147920"/>
                </a:lnTo>
                <a:lnTo>
                  <a:pt x="1890169" y="2160193"/>
                </a:lnTo>
                <a:cubicBezTo>
                  <a:pt x="1896306" y="2162239"/>
                  <a:pt x="1902304" y="2164761"/>
                  <a:pt x="1908580" y="2166330"/>
                </a:cubicBezTo>
                <a:cubicBezTo>
                  <a:pt x="1963951" y="2180173"/>
                  <a:pt x="1941672" y="2173270"/>
                  <a:pt x="1976086" y="2184741"/>
                </a:cubicBezTo>
                <a:cubicBezTo>
                  <a:pt x="1991511" y="2231015"/>
                  <a:pt x="1970705" y="2173980"/>
                  <a:pt x="1994496" y="2221563"/>
                </a:cubicBezTo>
                <a:cubicBezTo>
                  <a:pt x="1997389" y="2227349"/>
                  <a:pt x="1997424" y="2234357"/>
                  <a:pt x="2000633" y="2239973"/>
                </a:cubicBezTo>
                <a:cubicBezTo>
                  <a:pt x="2005708" y="2248854"/>
                  <a:pt x="2013099" y="2256198"/>
                  <a:pt x="2019044" y="2264521"/>
                </a:cubicBezTo>
                <a:cubicBezTo>
                  <a:pt x="2030539" y="2280615"/>
                  <a:pt x="2035840" y="2292046"/>
                  <a:pt x="2049729" y="2307479"/>
                </a:cubicBezTo>
                <a:cubicBezTo>
                  <a:pt x="2061341" y="2320381"/>
                  <a:pt x="2074276" y="2332027"/>
                  <a:pt x="2086550" y="2344301"/>
                </a:cubicBezTo>
                <a:lnTo>
                  <a:pt x="2104961" y="2362712"/>
                </a:lnTo>
                <a:cubicBezTo>
                  <a:pt x="2113143" y="2370894"/>
                  <a:pt x="2120251" y="2380316"/>
                  <a:pt x="2129508" y="2387259"/>
                </a:cubicBezTo>
                <a:cubicBezTo>
                  <a:pt x="2137691" y="2393396"/>
                  <a:pt x="2146488" y="2398790"/>
                  <a:pt x="2154056" y="2405670"/>
                </a:cubicBezTo>
                <a:cubicBezTo>
                  <a:pt x="2220295" y="2465887"/>
                  <a:pt x="2173585" y="2433008"/>
                  <a:pt x="2215425" y="2460902"/>
                </a:cubicBezTo>
                <a:cubicBezTo>
                  <a:pt x="2237032" y="2493312"/>
                  <a:pt x="2216724" y="2467276"/>
                  <a:pt x="2252247" y="2497724"/>
                </a:cubicBezTo>
                <a:cubicBezTo>
                  <a:pt x="2258836" y="2503372"/>
                  <a:pt x="2263436" y="2511320"/>
                  <a:pt x="2270657" y="2516134"/>
                </a:cubicBezTo>
                <a:cubicBezTo>
                  <a:pt x="2276040" y="2519722"/>
                  <a:pt x="2283122" y="2519723"/>
                  <a:pt x="2289068" y="2522271"/>
                </a:cubicBezTo>
                <a:cubicBezTo>
                  <a:pt x="2297477" y="2525875"/>
                  <a:pt x="2305771" y="2529838"/>
                  <a:pt x="2313616" y="2534545"/>
                </a:cubicBezTo>
                <a:cubicBezTo>
                  <a:pt x="2326265" y="2542135"/>
                  <a:pt x="2336126" y="2555515"/>
                  <a:pt x="2350437" y="2559093"/>
                </a:cubicBezTo>
                <a:cubicBezTo>
                  <a:pt x="2358620" y="2561139"/>
                  <a:pt x="2366906" y="2562806"/>
                  <a:pt x="2374985" y="2565230"/>
                </a:cubicBezTo>
                <a:cubicBezTo>
                  <a:pt x="2387377" y="2568947"/>
                  <a:pt x="2399255" y="2574365"/>
                  <a:pt x="2411806" y="2577503"/>
                </a:cubicBezTo>
                <a:cubicBezTo>
                  <a:pt x="2419989" y="2579549"/>
                  <a:pt x="2428244" y="2581323"/>
                  <a:pt x="2436354" y="2583640"/>
                </a:cubicBezTo>
                <a:cubicBezTo>
                  <a:pt x="2455858" y="2589212"/>
                  <a:pt x="2464694" y="2594268"/>
                  <a:pt x="2485449" y="2602051"/>
                </a:cubicBezTo>
                <a:cubicBezTo>
                  <a:pt x="2491506" y="2604322"/>
                  <a:pt x="2497584" y="2606619"/>
                  <a:pt x="2503860" y="2608188"/>
                </a:cubicBezTo>
                <a:cubicBezTo>
                  <a:pt x="2513979" y="2610718"/>
                  <a:pt x="2524363" y="2612062"/>
                  <a:pt x="2534545" y="2614325"/>
                </a:cubicBezTo>
                <a:cubicBezTo>
                  <a:pt x="2575177" y="2623354"/>
                  <a:pt x="2567343" y="2626152"/>
                  <a:pt x="2626598" y="2632736"/>
                </a:cubicBezTo>
                <a:cubicBezTo>
                  <a:pt x="2677589" y="2638402"/>
                  <a:pt x="2728816" y="2641810"/>
                  <a:pt x="2780021" y="2645010"/>
                </a:cubicBezTo>
                <a:lnTo>
                  <a:pt x="2878212" y="2651146"/>
                </a:lnTo>
                <a:cubicBezTo>
                  <a:pt x="3012246" y="2670294"/>
                  <a:pt x="2812644" y="2640658"/>
                  <a:pt x="2976402" y="2669557"/>
                </a:cubicBezTo>
                <a:cubicBezTo>
                  <a:pt x="2992644" y="2672423"/>
                  <a:pt x="3009133" y="2673648"/>
                  <a:pt x="3025498" y="2675694"/>
                </a:cubicBezTo>
                <a:lnTo>
                  <a:pt x="3148236" y="2712516"/>
                </a:lnTo>
                <a:cubicBezTo>
                  <a:pt x="3159185" y="2715801"/>
                  <a:pt x="3227395" y="2735587"/>
                  <a:pt x="3246427" y="2743200"/>
                </a:cubicBezTo>
                <a:cubicBezTo>
                  <a:pt x="3265133" y="2750683"/>
                  <a:pt x="3282795" y="2760674"/>
                  <a:pt x="3301659" y="2767748"/>
                </a:cubicBezTo>
                <a:cubicBezTo>
                  <a:pt x="3315603" y="2772977"/>
                  <a:pt x="3330403" y="2775580"/>
                  <a:pt x="3344617" y="2780022"/>
                </a:cubicBezTo>
                <a:cubicBezTo>
                  <a:pt x="3363140" y="2785810"/>
                  <a:pt x="3381326" y="2792644"/>
                  <a:pt x="3399849" y="2798432"/>
                </a:cubicBezTo>
                <a:cubicBezTo>
                  <a:pt x="3414064" y="2802874"/>
                  <a:pt x="3428574" y="2806326"/>
                  <a:pt x="3442808" y="2810706"/>
                </a:cubicBezTo>
                <a:cubicBezTo>
                  <a:pt x="3455173" y="2814511"/>
                  <a:pt x="3467078" y="2819842"/>
                  <a:pt x="3479629" y="2822980"/>
                </a:cubicBezTo>
                <a:cubicBezTo>
                  <a:pt x="3499868" y="2828040"/>
                  <a:pt x="3520759" y="2830194"/>
                  <a:pt x="3540998" y="2835254"/>
                </a:cubicBezTo>
                <a:cubicBezTo>
                  <a:pt x="3553550" y="2838392"/>
                  <a:pt x="3565338" y="2844124"/>
                  <a:pt x="3577820" y="2847528"/>
                </a:cubicBezTo>
                <a:cubicBezTo>
                  <a:pt x="3587883" y="2850273"/>
                  <a:pt x="3598385" y="2851135"/>
                  <a:pt x="3608504" y="2853665"/>
                </a:cubicBezTo>
                <a:cubicBezTo>
                  <a:pt x="3665623" y="2867944"/>
                  <a:pt x="3564642" y="2850905"/>
                  <a:pt x="3669874" y="2865938"/>
                </a:cubicBezTo>
                <a:cubicBezTo>
                  <a:pt x="3723740" y="2883894"/>
                  <a:pt x="3632868" y="2855164"/>
                  <a:pt x="3755790" y="2878212"/>
                </a:cubicBezTo>
                <a:cubicBezTo>
                  <a:pt x="3766618" y="2880242"/>
                  <a:pt x="3775847" y="2887587"/>
                  <a:pt x="3786475" y="2890486"/>
                </a:cubicBezTo>
                <a:cubicBezTo>
                  <a:pt x="3892072" y="2919286"/>
                  <a:pt x="3746598" y="2869011"/>
                  <a:pt x="3866255" y="2908897"/>
                </a:cubicBezTo>
                <a:cubicBezTo>
                  <a:pt x="3882836" y="2914424"/>
                  <a:pt x="3898510" y="2922630"/>
                  <a:pt x="3915350" y="2927308"/>
                </a:cubicBezTo>
                <a:cubicBezTo>
                  <a:pt x="3972237" y="2943110"/>
                  <a:pt x="4029906" y="2955947"/>
                  <a:pt x="4087184" y="2970266"/>
                </a:cubicBezTo>
                <a:lnTo>
                  <a:pt x="4314249" y="3025498"/>
                </a:lnTo>
                <a:cubicBezTo>
                  <a:pt x="4349025" y="3029589"/>
                  <a:pt x="4384038" y="3032015"/>
                  <a:pt x="4418577" y="3037772"/>
                </a:cubicBezTo>
                <a:cubicBezTo>
                  <a:pt x="4633339" y="3073566"/>
                  <a:pt x="4449668" y="3055194"/>
                  <a:pt x="4608821" y="3068457"/>
                </a:cubicBezTo>
                <a:cubicBezTo>
                  <a:pt x="4631323" y="3072548"/>
                  <a:pt x="4654139" y="3075183"/>
                  <a:pt x="4676327" y="3080730"/>
                </a:cubicBezTo>
                <a:cubicBezTo>
                  <a:pt x="4687014" y="3083402"/>
                  <a:pt x="4696561" y="3089520"/>
                  <a:pt x="4707012" y="3093004"/>
                </a:cubicBezTo>
                <a:cubicBezTo>
                  <a:pt x="4715013" y="3095671"/>
                  <a:pt x="4723449" y="3096824"/>
                  <a:pt x="4731559" y="3099141"/>
                </a:cubicBezTo>
                <a:cubicBezTo>
                  <a:pt x="4737779" y="3100918"/>
                  <a:pt x="4743521" y="3104769"/>
                  <a:pt x="4749970" y="3105278"/>
                </a:cubicBezTo>
                <a:cubicBezTo>
                  <a:pt x="4821462" y="3110922"/>
                  <a:pt x="4893165" y="3113461"/>
                  <a:pt x="4964762" y="3117552"/>
                </a:cubicBezTo>
                <a:cubicBezTo>
                  <a:pt x="4981127" y="3121643"/>
                  <a:pt x="4997363" y="3126291"/>
                  <a:pt x="5013857" y="3129826"/>
                </a:cubicBezTo>
                <a:cubicBezTo>
                  <a:pt x="5026024" y="3132433"/>
                  <a:pt x="5038760" y="3132388"/>
                  <a:pt x="5050679" y="3135963"/>
                </a:cubicBezTo>
                <a:cubicBezTo>
                  <a:pt x="5059442" y="3138592"/>
                  <a:pt x="5066899" y="3144450"/>
                  <a:pt x="5075227" y="3148236"/>
                </a:cubicBezTo>
                <a:cubicBezTo>
                  <a:pt x="5089410" y="3154683"/>
                  <a:pt x="5103644" y="3161054"/>
                  <a:pt x="5118185" y="3166647"/>
                </a:cubicBezTo>
                <a:cubicBezTo>
                  <a:pt x="5130260" y="3171291"/>
                  <a:pt x="5143434" y="3173135"/>
                  <a:pt x="5155006" y="3178921"/>
                </a:cubicBezTo>
                <a:cubicBezTo>
                  <a:pt x="5172267" y="3187552"/>
                  <a:pt x="5186730" y="3201200"/>
                  <a:pt x="5204102" y="3209606"/>
                </a:cubicBezTo>
                <a:cubicBezTo>
                  <a:pt x="5273591" y="3243229"/>
                  <a:pt x="5377720" y="3287449"/>
                  <a:pt x="5455715" y="3307796"/>
                </a:cubicBezTo>
                <a:cubicBezTo>
                  <a:pt x="5595811" y="3344343"/>
                  <a:pt x="5644192" y="3360747"/>
                  <a:pt x="5799382" y="3381439"/>
                </a:cubicBezTo>
                <a:cubicBezTo>
                  <a:pt x="5892076" y="3393798"/>
                  <a:pt x="5910838" y="3393962"/>
                  <a:pt x="6008037" y="3418261"/>
                </a:cubicBezTo>
                <a:cubicBezTo>
                  <a:pt x="6026864" y="3422968"/>
                  <a:pt x="6044970" y="3430212"/>
                  <a:pt x="6063270" y="3436671"/>
                </a:cubicBezTo>
                <a:cubicBezTo>
                  <a:pt x="6097699" y="3448822"/>
                  <a:pt x="6135045" y="3463354"/>
                  <a:pt x="6167597" y="3479630"/>
                </a:cubicBezTo>
                <a:cubicBezTo>
                  <a:pt x="6182348" y="3487006"/>
                  <a:pt x="6195610" y="3497203"/>
                  <a:pt x="6210555" y="3504177"/>
                </a:cubicBezTo>
                <a:cubicBezTo>
                  <a:pt x="6226393" y="3511568"/>
                  <a:pt x="6243489" y="3515933"/>
                  <a:pt x="6259651" y="3522588"/>
                </a:cubicBezTo>
                <a:cubicBezTo>
                  <a:pt x="6378522" y="3571535"/>
                  <a:pt x="6248345" y="3520973"/>
                  <a:pt x="6376252" y="3577820"/>
                </a:cubicBezTo>
                <a:cubicBezTo>
                  <a:pt x="6392223" y="3584918"/>
                  <a:pt x="6409533" y="3588789"/>
                  <a:pt x="6425347" y="3596231"/>
                </a:cubicBezTo>
                <a:cubicBezTo>
                  <a:pt x="6444404" y="3605199"/>
                  <a:pt x="6461523" y="3617948"/>
                  <a:pt x="6480580" y="3626916"/>
                </a:cubicBezTo>
                <a:cubicBezTo>
                  <a:pt x="6504942" y="3638380"/>
                  <a:pt x="6545826" y="3650898"/>
                  <a:pt x="6572633" y="3657600"/>
                </a:cubicBezTo>
                <a:cubicBezTo>
                  <a:pt x="6592190" y="3662489"/>
                  <a:pt x="6628092" y="3667926"/>
                  <a:pt x="6646276" y="3669874"/>
                </a:cubicBezTo>
                <a:cubicBezTo>
                  <a:pt x="6689183" y="3674471"/>
                  <a:pt x="6775151" y="3682148"/>
                  <a:pt x="6775151" y="3682148"/>
                </a:cubicBezTo>
                <a:cubicBezTo>
                  <a:pt x="6791516" y="3686239"/>
                  <a:pt x="6812319" y="3682494"/>
                  <a:pt x="6824247" y="3694422"/>
                </a:cubicBezTo>
                <a:cubicBezTo>
                  <a:pt x="6837819" y="3707994"/>
                  <a:pt x="6843980" y="3716562"/>
                  <a:pt x="6861068" y="3725106"/>
                </a:cubicBezTo>
                <a:cubicBezTo>
                  <a:pt x="6866854" y="3727999"/>
                  <a:pt x="6873342" y="3729197"/>
                  <a:pt x="6879479" y="3731243"/>
                </a:cubicBezTo>
                <a:cubicBezTo>
                  <a:pt x="6949009" y="3783390"/>
                  <a:pt x="6861193" y="3719815"/>
                  <a:pt x="6928574" y="3761928"/>
                </a:cubicBezTo>
                <a:cubicBezTo>
                  <a:pt x="6963693" y="3783877"/>
                  <a:pt x="6941244" y="3775303"/>
                  <a:pt x="6971533" y="3792612"/>
                </a:cubicBezTo>
                <a:cubicBezTo>
                  <a:pt x="7024237" y="3822729"/>
                  <a:pt x="6965433" y="3783869"/>
                  <a:pt x="7026765" y="3823297"/>
                </a:cubicBezTo>
                <a:cubicBezTo>
                  <a:pt x="7045378" y="3835262"/>
                  <a:pt x="7061006" y="3853121"/>
                  <a:pt x="7081997" y="3860118"/>
                </a:cubicBezTo>
                <a:lnTo>
                  <a:pt x="7118819" y="3872392"/>
                </a:lnTo>
                <a:lnTo>
                  <a:pt x="7137229" y="3890803"/>
                </a:lnTo>
              </a:path>
            </a:pathLst>
          </a:custGeom>
          <a:ln w="76200">
            <a:solidFill>
              <a:schemeClr val="tx1"/>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2" name="TextBox 11"/>
          <p:cNvSpPr txBox="1"/>
          <p:nvPr/>
        </p:nvSpPr>
        <p:spPr>
          <a:xfrm>
            <a:off x="4114800" y="1498600"/>
            <a:ext cx="4495800" cy="523220"/>
          </a:xfrm>
          <a:prstGeom prst="rect">
            <a:avLst/>
          </a:prstGeom>
          <a:noFill/>
        </p:spPr>
        <p:txBody>
          <a:bodyPr wrap="square" rtlCol="0">
            <a:spAutoFit/>
          </a:bodyPr>
          <a:lstStyle/>
          <a:p>
            <a:r>
              <a:rPr lang="en-US" sz="2800" dirty="0" smtClean="0"/>
              <a:t>Secondary Award Effect</a:t>
            </a:r>
            <a:endParaRPr lang="en-US" sz="2800" dirty="0"/>
          </a:p>
        </p:txBody>
      </p:sp>
    </p:spTree>
    <p:extLst>
      <p:ext uri="{BB962C8B-B14F-4D97-AF65-F5344CB8AC3E}">
        <p14:creationId xmlns:p14="http://schemas.microsoft.com/office/powerpoint/2010/main" val="3995002370"/>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6081681" y="4848162"/>
            <a:ext cx="3093004" cy="705745"/>
          </a:xfrm>
          <a:custGeom>
            <a:avLst/>
            <a:gdLst>
              <a:gd name="connsiteX0" fmla="*/ 0 w 3093004"/>
              <a:gd name="connsiteY0" fmla="*/ 6137 h 705745"/>
              <a:gd name="connsiteX1" fmla="*/ 0 w 3093004"/>
              <a:gd name="connsiteY1" fmla="*/ 6137 h 705745"/>
              <a:gd name="connsiteX2" fmla="*/ 49095 w 3093004"/>
              <a:gd name="connsiteY2" fmla="*/ 30685 h 705745"/>
              <a:gd name="connsiteX3" fmla="*/ 67506 w 3093004"/>
              <a:gd name="connsiteY3" fmla="*/ 36822 h 705745"/>
              <a:gd name="connsiteX4" fmla="*/ 110464 w 3093004"/>
              <a:gd name="connsiteY4" fmla="*/ 61369 h 705745"/>
              <a:gd name="connsiteX5" fmla="*/ 147285 w 3093004"/>
              <a:gd name="connsiteY5" fmla="*/ 73643 h 705745"/>
              <a:gd name="connsiteX6" fmla="*/ 165696 w 3093004"/>
              <a:gd name="connsiteY6" fmla="*/ 79780 h 705745"/>
              <a:gd name="connsiteX7" fmla="*/ 202518 w 3093004"/>
              <a:gd name="connsiteY7" fmla="*/ 98191 h 705745"/>
              <a:gd name="connsiteX8" fmla="*/ 251613 w 3093004"/>
              <a:gd name="connsiteY8" fmla="*/ 128875 h 705745"/>
              <a:gd name="connsiteX9" fmla="*/ 270024 w 3093004"/>
              <a:gd name="connsiteY9" fmla="*/ 135012 h 705745"/>
              <a:gd name="connsiteX10" fmla="*/ 288434 w 3093004"/>
              <a:gd name="connsiteY10" fmla="*/ 147286 h 705745"/>
              <a:gd name="connsiteX11" fmla="*/ 337530 w 3093004"/>
              <a:gd name="connsiteY11" fmla="*/ 171834 h 705745"/>
              <a:gd name="connsiteX12" fmla="*/ 355940 w 3093004"/>
              <a:gd name="connsiteY12" fmla="*/ 184107 h 705745"/>
              <a:gd name="connsiteX13" fmla="*/ 392762 w 3093004"/>
              <a:gd name="connsiteY13" fmla="*/ 190244 h 705745"/>
              <a:gd name="connsiteX14" fmla="*/ 472542 w 3093004"/>
              <a:gd name="connsiteY14" fmla="*/ 208655 h 705745"/>
              <a:gd name="connsiteX15" fmla="*/ 497089 w 3093004"/>
              <a:gd name="connsiteY15" fmla="*/ 220929 h 705745"/>
              <a:gd name="connsiteX16" fmla="*/ 589143 w 3093004"/>
              <a:gd name="connsiteY16" fmla="*/ 233203 h 705745"/>
              <a:gd name="connsiteX17" fmla="*/ 619828 w 3093004"/>
              <a:gd name="connsiteY17" fmla="*/ 239340 h 705745"/>
              <a:gd name="connsiteX18" fmla="*/ 687334 w 3093004"/>
              <a:gd name="connsiteY18" fmla="*/ 245477 h 705745"/>
              <a:gd name="connsiteX19" fmla="*/ 926673 w 3093004"/>
              <a:gd name="connsiteY19" fmla="*/ 257750 h 705745"/>
              <a:gd name="connsiteX20" fmla="*/ 969632 w 3093004"/>
              <a:gd name="connsiteY20" fmla="*/ 263887 h 705745"/>
              <a:gd name="connsiteX21" fmla="*/ 1000316 w 3093004"/>
              <a:gd name="connsiteY21" fmla="*/ 270024 h 705745"/>
              <a:gd name="connsiteX22" fmla="*/ 1067822 w 3093004"/>
              <a:gd name="connsiteY22" fmla="*/ 282298 h 705745"/>
              <a:gd name="connsiteX23" fmla="*/ 1104644 w 3093004"/>
              <a:gd name="connsiteY23" fmla="*/ 319120 h 705745"/>
              <a:gd name="connsiteX24" fmla="*/ 1123055 w 3093004"/>
              <a:gd name="connsiteY24" fmla="*/ 355941 h 705745"/>
              <a:gd name="connsiteX25" fmla="*/ 1190561 w 3093004"/>
              <a:gd name="connsiteY25" fmla="*/ 398899 h 705745"/>
              <a:gd name="connsiteX26" fmla="*/ 1227382 w 3093004"/>
              <a:gd name="connsiteY26" fmla="*/ 417310 h 705745"/>
              <a:gd name="connsiteX27" fmla="*/ 1313299 w 3093004"/>
              <a:gd name="connsiteY27" fmla="*/ 441858 h 705745"/>
              <a:gd name="connsiteX28" fmla="*/ 1350120 w 3093004"/>
              <a:gd name="connsiteY28" fmla="*/ 454132 h 705745"/>
              <a:gd name="connsiteX29" fmla="*/ 1374668 w 3093004"/>
              <a:gd name="connsiteY29" fmla="*/ 460269 h 705745"/>
              <a:gd name="connsiteX30" fmla="*/ 1399216 w 3093004"/>
              <a:gd name="connsiteY30" fmla="*/ 472542 h 705745"/>
              <a:gd name="connsiteX31" fmla="*/ 1460585 w 3093004"/>
              <a:gd name="connsiteY31" fmla="*/ 490953 h 705745"/>
              <a:gd name="connsiteX32" fmla="*/ 1478996 w 3093004"/>
              <a:gd name="connsiteY32" fmla="*/ 497090 h 705745"/>
              <a:gd name="connsiteX33" fmla="*/ 1509680 w 3093004"/>
              <a:gd name="connsiteY33" fmla="*/ 509364 h 705745"/>
              <a:gd name="connsiteX34" fmla="*/ 1540365 w 3093004"/>
              <a:gd name="connsiteY34" fmla="*/ 515501 h 705745"/>
              <a:gd name="connsiteX35" fmla="*/ 1614008 w 3093004"/>
              <a:gd name="connsiteY35" fmla="*/ 533911 h 705745"/>
              <a:gd name="connsiteX36" fmla="*/ 1638555 w 3093004"/>
              <a:gd name="connsiteY36" fmla="*/ 540048 h 705745"/>
              <a:gd name="connsiteX37" fmla="*/ 1675377 w 3093004"/>
              <a:gd name="connsiteY37" fmla="*/ 552322 h 705745"/>
              <a:gd name="connsiteX38" fmla="*/ 1693787 w 3093004"/>
              <a:gd name="connsiteY38" fmla="*/ 558459 h 705745"/>
              <a:gd name="connsiteX39" fmla="*/ 1718335 w 3093004"/>
              <a:gd name="connsiteY39" fmla="*/ 570733 h 705745"/>
              <a:gd name="connsiteX40" fmla="*/ 1749020 w 3093004"/>
              <a:gd name="connsiteY40" fmla="*/ 576870 h 705745"/>
              <a:gd name="connsiteX41" fmla="*/ 1785841 w 3093004"/>
              <a:gd name="connsiteY41" fmla="*/ 589144 h 705745"/>
              <a:gd name="connsiteX42" fmla="*/ 1828800 w 3093004"/>
              <a:gd name="connsiteY42" fmla="*/ 601418 h 705745"/>
              <a:gd name="connsiteX43" fmla="*/ 1920853 w 3093004"/>
              <a:gd name="connsiteY43" fmla="*/ 625965 h 705745"/>
              <a:gd name="connsiteX44" fmla="*/ 1994496 w 3093004"/>
              <a:gd name="connsiteY44" fmla="*/ 632102 h 705745"/>
              <a:gd name="connsiteX45" fmla="*/ 2270657 w 3093004"/>
              <a:gd name="connsiteY45" fmla="*/ 638239 h 705745"/>
              <a:gd name="connsiteX46" fmla="*/ 2325889 w 3093004"/>
              <a:gd name="connsiteY46" fmla="*/ 656650 h 705745"/>
              <a:gd name="connsiteX47" fmla="*/ 2350437 w 3093004"/>
              <a:gd name="connsiteY47" fmla="*/ 662787 h 705745"/>
              <a:gd name="connsiteX48" fmla="*/ 2436354 w 3093004"/>
              <a:gd name="connsiteY48" fmla="*/ 699608 h 705745"/>
              <a:gd name="connsiteX49" fmla="*/ 2546818 w 3093004"/>
              <a:gd name="connsiteY49" fmla="*/ 705745 h 705745"/>
              <a:gd name="connsiteX50" fmla="*/ 2810706 w 3093004"/>
              <a:gd name="connsiteY50" fmla="*/ 693471 h 705745"/>
              <a:gd name="connsiteX51" fmla="*/ 3080730 w 3093004"/>
              <a:gd name="connsiteY51" fmla="*/ 687334 h 705745"/>
              <a:gd name="connsiteX52" fmla="*/ 3086867 w 3093004"/>
              <a:gd name="connsiteY52" fmla="*/ 656650 h 705745"/>
              <a:gd name="connsiteX53" fmla="*/ 3093004 w 3093004"/>
              <a:gd name="connsiteY53" fmla="*/ 632102 h 705745"/>
              <a:gd name="connsiteX54" fmla="*/ 3080730 w 3093004"/>
              <a:gd name="connsiteY54" fmla="*/ 558459 h 705745"/>
              <a:gd name="connsiteX55" fmla="*/ 3062319 w 3093004"/>
              <a:gd name="connsiteY55" fmla="*/ 533911 h 705745"/>
              <a:gd name="connsiteX56" fmla="*/ 3043908 w 3093004"/>
              <a:gd name="connsiteY56" fmla="*/ 515501 h 705745"/>
              <a:gd name="connsiteX57" fmla="*/ 3025498 w 3093004"/>
              <a:gd name="connsiteY57" fmla="*/ 490953 h 705745"/>
              <a:gd name="connsiteX58" fmla="*/ 2982539 w 3093004"/>
              <a:gd name="connsiteY58" fmla="*/ 472542 h 705745"/>
              <a:gd name="connsiteX59" fmla="*/ 2951855 w 3093004"/>
              <a:gd name="connsiteY59" fmla="*/ 460269 h 705745"/>
              <a:gd name="connsiteX60" fmla="*/ 2908896 w 3093004"/>
              <a:gd name="connsiteY60" fmla="*/ 447995 h 705745"/>
              <a:gd name="connsiteX61" fmla="*/ 2859801 w 3093004"/>
              <a:gd name="connsiteY61" fmla="*/ 423447 h 705745"/>
              <a:gd name="connsiteX62" fmla="*/ 2835253 w 3093004"/>
              <a:gd name="connsiteY62" fmla="*/ 405036 h 705745"/>
              <a:gd name="connsiteX63" fmla="*/ 2780021 w 3093004"/>
              <a:gd name="connsiteY63" fmla="*/ 392762 h 705745"/>
              <a:gd name="connsiteX64" fmla="*/ 2755473 w 3093004"/>
              <a:gd name="connsiteY64" fmla="*/ 386626 h 705745"/>
              <a:gd name="connsiteX65" fmla="*/ 2712515 w 3093004"/>
              <a:gd name="connsiteY65" fmla="*/ 380489 h 705745"/>
              <a:gd name="connsiteX66" fmla="*/ 2687967 w 3093004"/>
              <a:gd name="connsiteY66" fmla="*/ 374352 h 705745"/>
              <a:gd name="connsiteX67" fmla="*/ 2651146 w 3093004"/>
              <a:gd name="connsiteY67" fmla="*/ 362078 h 705745"/>
              <a:gd name="connsiteX68" fmla="*/ 2583640 w 3093004"/>
              <a:gd name="connsiteY68" fmla="*/ 355941 h 705745"/>
              <a:gd name="connsiteX69" fmla="*/ 2467038 w 3093004"/>
              <a:gd name="connsiteY69" fmla="*/ 343667 h 705745"/>
              <a:gd name="connsiteX70" fmla="*/ 2430217 w 3093004"/>
              <a:gd name="connsiteY70" fmla="*/ 337530 h 705745"/>
              <a:gd name="connsiteX71" fmla="*/ 2289068 w 3093004"/>
              <a:gd name="connsiteY71" fmla="*/ 331393 h 705745"/>
              <a:gd name="connsiteX72" fmla="*/ 2252247 w 3093004"/>
              <a:gd name="connsiteY72" fmla="*/ 325256 h 705745"/>
              <a:gd name="connsiteX73" fmla="*/ 2184740 w 3093004"/>
              <a:gd name="connsiteY73" fmla="*/ 306846 h 705745"/>
              <a:gd name="connsiteX74" fmla="*/ 2062002 w 3093004"/>
              <a:gd name="connsiteY74" fmla="*/ 300709 h 705745"/>
              <a:gd name="connsiteX75" fmla="*/ 2037455 w 3093004"/>
              <a:gd name="connsiteY75" fmla="*/ 288435 h 705745"/>
              <a:gd name="connsiteX76" fmla="*/ 1969949 w 3093004"/>
              <a:gd name="connsiteY76" fmla="*/ 282298 h 705745"/>
              <a:gd name="connsiteX77" fmla="*/ 1926990 w 3093004"/>
              <a:gd name="connsiteY77" fmla="*/ 276161 h 705745"/>
              <a:gd name="connsiteX78" fmla="*/ 1798115 w 3093004"/>
              <a:gd name="connsiteY78" fmla="*/ 245477 h 705745"/>
              <a:gd name="connsiteX79" fmla="*/ 1724472 w 3093004"/>
              <a:gd name="connsiteY79" fmla="*/ 233203 h 705745"/>
              <a:gd name="connsiteX80" fmla="*/ 1687651 w 3093004"/>
              <a:gd name="connsiteY80" fmla="*/ 220929 h 705745"/>
              <a:gd name="connsiteX81" fmla="*/ 1638555 w 3093004"/>
              <a:gd name="connsiteY81" fmla="*/ 214792 h 705745"/>
              <a:gd name="connsiteX82" fmla="*/ 1601734 w 3093004"/>
              <a:gd name="connsiteY82" fmla="*/ 202518 h 705745"/>
              <a:gd name="connsiteX83" fmla="*/ 1552638 w 3093004"/>
              <a:gd name="connsiteY83" fmla="*/ 190244 h 705745"/>
              <a:gd name="connsiteX84" fmla="*/ 1509680 w 3093004"/>
              <a:gd name="connsiteY84" fmla="*/ 177971 h 705745"/>
              <a:gd name="connsiteX85" fmla="*/ 1491269 w 3093004"/>
              <a:gd name="connsiteY85" fmla="*/ 171834 h 705745"/>
              <a:gd name="connsiteX86" fmla="*/ 1442174 w 3093004"/>
              <a:gd name="connsiteY86" fmla="*/ 159560 h 705745"/>
              <a:gd name="connsiteX87" fmla="*/ 1356257 w 3093004"/>
              <a:gd name="connsiteY87" fmla="*/ 135012 h 705745"/>
              <a:gd name="connsiteX88" fmla="*/ 1319436 w 3093004"/>
              <a:gd name="connsiteY88" fmla="*/ 128875 h 705745"/>
              <a:gd name="connsiteX89" fmla="*/ 1282614 w 3093004"/>
              <a:gd name="connsiteY89" fmla="*/ 116601 h 705745"/>
              <a:gd name="connsiteX90" fmla="*/ 1129191 w 3093004"/>
              <a:gd name="connsiteY90" fmla="*/ 92054 h 705745"/>
              <a:gd name="connsiteX91" fmla="*/ 981906 w 3093004"/>
              <a:gd name="connsiteY91" fmla="*/ 73643 h 705745"/>
              <a:gd name="connsiteX92" fmla="*/ 957358 w 3093004"/>
              <a:gd name="connsiteY92" fmla="*/ 67506 h 705745"/>
              <a:gd name="connsiteX93" fmla="*/ 938947 w 3093004"/>
              <a:gd name="connsiteY93" fmla="*/ 61369 h 705745"/>
              <a:gd name="connsiteX94" fmla="*/ 902126 w 3093004"/>
              <a:gd name="connsiteY94" fmla="*/ 55232 h 705745"/>
              <a:gd name="connsiteX95" fmla="*/ 883715 w 3093004"/>
              <a:gd name="connsiteY95" fmla="*/ 49095 h 705745"/>
              <a:gd name="connsiteX96" fmla="*/ 853030 w 3093004"/>
              <a:gd name="connsiteY96" fmla="*/ 42958 h 705745"/>
              <a:gd name="connsiteX97" fmla="*/ 785524 w 3093004"/>
              <a:gd name="connsiteY97" fmla="*/ 30685 h 705745"/>
              <a:gd name="connsiteX98" fmla="*/ 331393 w 3093004"/>
              <a:gd name="connsiteY98" fmla="*/ 24548 h 705745"/>
              <a:gd name="connsiteX99" fmla="*/ 276161 w 3093004"/>
              <a:gd name="connsiteY99" fmla="*/ 18411 h 705745"/>
              <a:gd name="connsiteX100" fmla="*/ 214791 w 3093004"/>
              <a:gd name="connsiteY100" fmla="*/ 12274 h 705745"/>
              <a:gd name="connsiteX101" fmla="*/ 116601 w 3093004"/>
              <a:gd name="connsiteY101" fmla="*/ 0 h 705745"/>
              <a:gd name="connsiteX102" fmla="*/ 0 w 3093004"/>
              <a:gd name="connsiteY102" fmla="*/ 6137 h 70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093004" h="705745">
                <a:moveTo>
                  <a:pt x="0" y="6137"/>
                </a:moveTo>
                <a:lnTo>
                  <a:pt x="0" y="6137"/>
                </a:lnTo>
                <a:cubicBezTo>
                  <a:pt x="16365" y="14320"/>
                  <a:pt x="32438" y="23114"/>
                  <a:pt x="49095" y="30685"/>
                </a:cubicBezTo>
                <a:cubicBezTo>
                  <a:pt x="54984" y="33362"/>
                  <a:pt x="61720" y="33929"/>
                  <a:pt x="67506" y="36822"/>
                </a:cubicBezTo>
                <a:cubicBezTo>
                  <a:pt x="111794" y="58966"/>
                  <a:pt x="56661" y="39848"/>
                  <a:pt x="110464" y="61369"/>
                </a:cubicBezTo>
                <a:cubicBezTo>
                  <a:pt x="122476" y="66174"/>
                  <a:pt x="135011" y="69552"/>
                  <a:pt x="147285" y="73643"/>
                </a:cubicBezTo>
                <a:cubicBezTo>
                  <a:pt x="153422" y="75689"/>
                  <a:pt x="160313" y="76192"/>
                  <a:pt x="165696" y="79780"/>
                </a:cubicBezTo>
                <a:cubicBezTo>
                  <a:pt x="189490" y="95642"/>
                  <a:pt x="177110" y="89722"/>
                  <a:pt x="202518" y="98191"/>
                </a:cubicBezTo>
                <a:cubicBezTo>
                  <a:pt x="217128" y="107932"/>
                  <a:pt x="236799" y="121468"/>
                  <a:pt x="251613" y="128875"/>
                </a:cubicBezTo>
                <a:cubicBezTo>
                  <a:pt x="257399" y="131768"/>
                  <a:pt x="263887" y="132966"/>
                  <a:pt x="270024" y="135012"/>
                </a:cubicBezTo>
                <a:cubicBezTo>
                  <a:pt x="276161" y="139103"/>
                  <a:pt x="281959" y="143754"/>
                  <a:pt x="288434" y="147286"/>
                </a:cubicBezTo>
                <a:cubicBezTo>
                  <a:pt x="304497" y="156048"/>
                  <a:pt x="322306" y="161685"/>
                  <a:pt x="337530" y="171834"/>
                </a:cubicBezTo>
                <a:cubicBezTo>
                  <a:pt x="343667" y="175925"/>
                  <a:pt x="348943" y="181775"/>
                  <a:pt x="355940" y="184107"/>
                </a:cubicBezTo>
                <a:cubicBezTo>
                  <a:pt x="367745" y="188042"/>
                  <a:pt x="380488" y="188198"/>
                  <a:pt x="392762" y="190244"/>
                </a:cubicBezTo>
                <a:cubicBezTo>
                  <a:pt x="550181" y="242719"/>
                  <a:pt x="297282" y="160856"/>
                  <a:pt x="472542" y="208655"/>
                </a:cubicBezTo>
                <a:cubicBezTo>
                  <a:pt x="481368" y="211062"/>
                  <a:pt x="488263" y="218522"/>
                  <a:pt x="497089" y="220929"/>
                </a:cubicBezTo>
                <a:cubicBezTo>
                  <a:pt x="505110" y="223117"/>
                  <a:pt x="584144" y="232434"/>
                  <a:pt x="589143" y="233203"/>
                </a:cubicBezTo>
                <a:cubicBezTo>
                  <a:pt x="599453" y="234789"/>
                  <a:pt x="609478" y="238046"/>
                  <a:pt x="619828" y="239340"/>
                </a:cubicBezTo>
                <a:cubicBezTo>
                  <a:pt x="642248" y="242143"/>
                  <a:pt x="664817" y="243601"/>
                  <a:pt x="687334" y="245477"/>
                </a:cubicBezTo>
                <a:cubicBezTo>
                  <a:pt x="801184" y="254964"/>
                  <a:pt x="778375" y="252046"/>
                  <a:pt x="926673" y="257750"/>
                </a:cubicBezTo>
                <a:cubicBezTo>
                  <a:pt x="940993" y="259796"/>
                  <a:pt x="955364" y="261509"/>
                  <a:pt x="969632" y="263887"/>
                </a:cubicBezTo>
                <a:cubicBezTo>
                  <a:pt x="979921" y="265602"/>
                  <a:pt x="990027" y="268309"/>
                  <a:pt x="1000316" y="270024"/>
                </a:cubicBezTo>
                <a:cubicBezTo>
                  <a:pt x="1066284" y="281019"/>
                  <a:pt x="1020694" y="270516"/>
                  <a:pt x="1067822" y="282298"/>
                </a:cubicBezTo>
                <a:cubicBezTo>
                  <a:pt x="1088410" y="296023"/>
                  <a:pt x="1090590" y="294527"/>
                  <a:pt x="1104644" y="319120"/>
                </a:cubicBezTo>
                <a:cubicBezTo>
                  <a:pt x="1115275" y="337725"/>
                  <a:pt x="1104728" y="339904"/>
                  <a:pt x="1123055" y="355941"/>
                </a:cubicBezTo>
                <a:cubicBezTo>
                  <a:pt x="1131386" y="363230"/>
                  <a:pt x="1178289" y="392206"/>
                  <a:pt x="1190561" y="398899"/>
                </a:cubicBezTo>
                <a:cubicBezTo>
                  <a:pt x="1202608" y="405470"/>
                  <a:pt x="1214715" y="412032"/>
                  <a:pt x="1227382" y="417310"/>
                </a:cubicBezTo>
                <a:cubicBezTo>
                  <a:pt x="1259484" y="430686"/>
                  <a:pt x="1278671" y="431964"/>
                  <a:pt x="1313299" y="441858"/>
                </a:cubicBezTo>
                <a:cubicBezTo>
                  <a:pt x="1325739" y="445412"/>
                  <a:pt x="1337728" y="450414"/>
                  <a:pt x="1350120" y="454132"/>
                </a:cubicBezTo>
                <a:cubicBezTo>
                  <a:pt x="1358199" y="456556"/>
                  <a:pt x="1366770" y="457308"/>
                  <a:pt x="1374668" y="460269"/>
                </a:cubicBezTo>
                <a:cubicBezTo>
                  <a:pt x="1383234" y="463481"/>
                  <a:pt x="1390722" y="469144"/>
                  <a:pt x="1399216" y="472542"/>
                </a:cubicBezTo>
                <a:cubicBezTo>
                  <a:pt x="1435682" y="487128"/>
                  <a:pt x="1428934" y="481910"/>
                  <a:pt x="1460585" y="490953"/>
                </a:cubicBezTo>
                <a:cubicBezTo>
                  <a:pt x="1466805" y="492730"/>
                  <a:pt x="1472939" y="494819"/>
                  <a:pt x="1478996" y="497090"/>
                </a:cubicBezTo>
                <a:cubicBezTo>
                  <a:pt x="1489311" y="500958"/>
                  <a:pt x="1499129" y="506199"/>
                  <a:pt x="1509680" y="509364"/>
                </a:cubicBezTo>
                <a:cubicBezTo>
                  <a:pt x="1519671" y="512361"/>
                  <a:pt x="1530201" y="513155"/>
                  <a:pt x="1540365" y="515501"/>
                </a:cubicBezTo>
                <a:cubicBezTo>
                  <a:pt x="1565020" y="521191"/>
                  <a:pt x="1589460" y="527774"/>
                  <a:pt x="1614008" y="533911"/>
                </a:cubicBezTo>
                <a:cubicBezTo>
                  <a:pt x="1622190" y="535956"/>
                  <a:pt x="1630554" y="537381"/>
                  <a:pt x="1638555" y="540048"/>
                </a:cubicBezTo>
                <a:lnTo>
                  <a:pt x="1675377" y="552322"/>
                </a:lnTo>
                <a:cubicBezTo>
                  <a:pt x="1681514" y="554368"/>
                  <a:pt x="1688001" y="555566"/>
                  <a:pt x="1693787" y="558459"/>
                </a:cubicBezTo>
                <a:cubicBezTo>
                  <a:pt x="1701970" y="562550"/>
                  <a:pt x="1709656" y="567840"/>
                  <a:pt x="1718335" y="570733"/>
                </a:cubicBezTo>
                <a:cubicBezTo>
                  <a:pt x="1728231" y="574032"/>
                  <a:pt x="1738957" y="574125"/>
                  <a:pt x="1749020" y="576870"/>
                </a:cubicBezTo>
                <a:cubicBezTo>
                  <a:pt x="1761502" y="580274"/>
                  <a:pt x="1773476" y="585339"/>
                  <a:pt x="1785841" y="589144"/>
                </a:cubicBezTo>
                <a:cubicBezTo>
                  <a:pt x="1800075" y="593524"/>
                  <a:pt x="1814566" y="597038"/>
                  <a:pt x="1828800" y="601418"/>
                </a:cubicBezTo>
                <a:cubicBezTo>
                  <a:pt x="1869606" y="613973"/>
                  <a:pt x="1873265" y="619167"/>
                  <a:pt x="1920853" y="625965"/>
                </a:cubicBezTo>
                <a:cubicBezTo>
                  <a:pt x="1945238" y="629449"/>
                  <a:pt x="1969878" y="631238"/>
                  <a:pt x="1994496" y="632102"/>
                </a:cubicBezTo>
                <a:cubicBezTo>
                  <a:pt x="2086516" y="635331"/>
                  <a:pt x="2178603" y="636193"/>
                  <a:pt x="2270657" y="638239"/>
                </a:cubicBezTo>
                <a:cubicBezTo>
                  <a:pt x="2337905" y="651689"/>
                  <a:pt x="2267813" y="634871"/>
                  <a:pt x="2325889" y="656650"/>
                </a:cubicBezTo>
                <a:cubicBezTo>
                  <a:pt x="2333786" y="659612"/>
                  <a:pt x="2342651" y="659543"/>
                  <a:pt x="2350437" y="662787"/>
                </a:cubicBezTo>
                <a:cubicBezTo>
                  <a:pt x="2366165" y="669340"/>
                  <a:pt x="2413952" y="698363"/>
                  <a:pt x="2436354" y="699608"/>
                </a:cubicBezTo>
                <a:lnTo>
                  <a:pt x="2546818" y="705745"/>
                </a:lnTo>
                <a:cubicBezTo>
                  <a:pt x="2651552" y="699926"/>
                  <a:pt x="2699311" y="696700"/>
                  <a:pt x="2810706" y="693471"/>
                </a:cubicBezTo>
                <a:lnTo>
                  <a:pt x="3080730" y="687334"/>
                </a:lnTo>
                <a:cubicBezTo>
                  <a:pt x="3082776" y="677106"/>
                  <a:pt x="3084604" y="666832"/>
                  <a:pt x="3086867" y="656650"/>
                </a:cubicBezTo>
                <a:cubicBezTo>
                  <a:pt x="3088697" y="648416"/>
                  <a:pt x="3093004" y="640536"/>
                  <a:pt x="3093004" y="632102"/>
                </a:cubicBezTo>
                <a:cubicBezTo>
                  <a:pt x="3093004" y="625365"/>
                  <a:pt x="3090332" y="575263"/>
                  <a:pt x="3080730" y="558459"/>
                </a:cubicBezTo>
                <a:cubicBezTo>
                  <a:pt x="3075655" y="549578"/>
                  <a:pt x="3068976" y="541677"/>
                  <a:pt x="3062319" y="533911"/>
                </a:cubicBezTo>
                <a:cubicBezTo>
                  <a:pt x="3056671" y="527322"/>
                  <a:pt x="3049556" y="522090"/>
                  <a:pt x="3043908" y="515501"/>
                </a:cubicBezTo>
                <a:cubicBezTo>
                  <a:pt x="3037252" y="507735"/>
                  <a:pt x="3033264" y="497609"/>
                  <a:pt x="3025498" y="490953"/>
                </a:cubicBezTo>
                <a:cubicBezTo>
                  <a:pt x="3014324" y="481375"/>
                  <a:pt x="2996081" y="477620"/>
                  <a:pt x="2982539" y="472542"/>
                </a:cubicBezTo>
                <a:cubicBezTo>
                  <a:pt x="2972225" y="468674"/>
                  <a:pt x="2962306" y="463752"/>
                  <a:pt x="2951855" y="460269"/>
                </a:cubicBezTo>
                <a:cubicBezTo>
                  <a:pt x="2934281" y="454411"/>
                  <a:pt x="2925147" y="455382"/>
                  <a:pt x="2908896" y="447995"/>
                </a:cubicBezTo>
                <a:cubicBezTo>
                  <a:pt x="2892239" y="440424"/>
                  <a:pt x="2874438" y="434425"/>
                  <a:pt x="2859801" y="423447"/>
                </a:cubicBezTo>
                <a:cubicBezTo>
                  <a:pt x="2851618" y="417310"/>
                  <a:pt x="2844401" y="409610"/>
                  <a:pt x="2835253" y="405036"/>
                </a:cubicBezTo>
                <a:cubicBezTo>
                  <a:pt x="2829266" y="402042"/>
                  <a:pt x="2783508" y="393537"/>
                  <a:pt x="2780021" y="392762"/>
                </a:cubicBezTo>
                <a:cubicBezTo>
                  <a:pt x="2771787" y="390932"/>
                  <a:pt x="2763771" y="388135"/>
                  <a:pt x="2755473" y="386626"/>
                </a:cubicBezTo>
                <a:cubicBezTo>
                  <a:pt x="2741242" y="384039"/>
                  <a:pt x="2726746" y="383077"/>
                  <a:pt x="2712515" y="380489"/>
                </a:cubicBezTo>
                <a:cubicBezTo>
                  <a:pt x="2704217" y="378980"/>
                  <a:pt x="2696046" y="376776"/>
                  <a:pt x="2687967" y="374352"/>
                </a:cubicBezTo>
                <a:cubicBezTo>
                  <a:pt x="2675575" y="370634"/>
                  <a:pt x="2663887" y="364326"/>
                  <a:pt x="2651146" y="362078"/>
                </a:cubicBezTo>
                <a:cubicBezTo>
                  <a:pt x="2628895" y="358151"/>
                  <a:pt x="2606142" y="357987"/>
                  <a:pt x="2583640" y="355941"/>
                </a:cubicBezTo>
                <a:cubicBezTo>
                  <a:pt x="2524170" y="341074"/>
                  <a:pt x="2586057" y="355002"/>
                  <a:pt x="2467038" y="343667"/>
                </a:cubicBezTo>
                <a:cubicBezTo>
                  <a:pt x="2454651" y="342487"/>
                  <a:pt x="2442630" y="338386"/>
                  <a:pt x="2430217" y="337530"/>
                </a:cubicBezTo>
                <a:cubicBezTo>
                  <a:pt x="2383234" y="334290"/>
                  <a:pt x="2336118" y="333439"/>
                  <a:pt x="2289068" y="331393"/>
                </a:cubicBezTo>
                <a:cubicBezTo>
                  <a:pt x="2276794" y="329347"/>
                  <a:pt x="2264359" y="328106"/>
                  <a:pt x="2252247" y="325256"/>
                </a:cubicBezTo>
                <a:cubicBezTo>
                  <a:pt x="2229543" y="319914"/>
                  <a:pt x="2207872" y="309831"/>
                  <a:pt x="2184740" y="306846"/>
                </a:cubicBezTo>
                <a:cubicBezTo>
                  <a:pt x="2144113" y="301604"/>
                  <a:pt x="2102915" y="302755"/>
                  <a:pt x="2062002" y="300709"/>
                </a:cubicBezTo>
                <a:cubicBezTo>
                  <a:pt x="2053820" y="296618"/>
                  <a:pt x="2046426" y="290229"/>
                  <a:pt x="2037455" y="288435"/>
                </a:cubicBezTo>
                <a:cubicBezTo>
                  <a:pt x="2015299" y="284004"/>
                  <a:pt x="1992406" y="284793"/>
                  <a:pt x="1969949" y="282298"/>
                </a:cubicBezTo>
                <a:cubicBezTo>
                  <a:pt x="1955572" y="280701"/>
                  <a:pt x="1941310" y="278207"/>
                  <a:pt x="1926990" y="276161"/>
                </a:cubicBezTo>
                <a:cubicBezTo>
                  <a:pt x="1835774" y="245755"/>
                  <a:pt x="1879064" y="254470"/>
                  <a:pt x="1798115" y="245477"/>
                </a:cubicBezTo>
                <a:cubicBezTo>
                  <a:pt x="1747774" y="228697"/>
                  <a:pt x="1827243" y="253758"/>
                  <a:pt x="1724472" y="233203"/>
                </a:cubicBezTo>
                <a:cubicBezTo>
                  <a:pt x="1711786" y="230666"/>
                  <a:pt x="1700301" y="223640"/>
                  <a:pt x="1687651" y="220929"/>
                </a:cubicBezTo>
                <a:cubicBezTo>
                  <a:pt x="1671524" y="217473"/>
                  <a:pt x="1654920" y="216838"/>
                  <a:pt x="1638555" y="214792"/>
                </a:cubicBezTo>
                <a:cubicBezTo>
                  <a:pt x="1626281" y="210701"/>
                  <a:pt x="1614174" y="206072"/>
                  <a:pt x="1601734" y="202518"/>
                </a:cubicBezTo>
                <a:cubicBezTo>
                  <a:pt x="1585514" y="197884"/>
                  <a:pt x="1568641" y="195579"/>
                  <a:pt x="1552638" y="190244"/>
                </a:cubicBezTo>
                <a:cubicBezTo>
                  <a:pt x="1508503" y="175532"/>
                  <a:pt x="1563612" y="193379"/>
                  <a:pt x="1509680" y="177971"/>
                </a:cubicBezTo>
                <a:cubicBezTo>
                  <a:pt x="1503460" y="176194"/>
                  <a:pt x="1497510" y="173536"/>
                  <a:pt x="1491269" y="171834"/>
                </a:cubicBezTo>
                <a:cubicBezTo>
                  <a:pt x="1474995" y="167395"/>
                  <a:pt x="1458394" y="164194"/>
                  <a:pt x="1442174" y="159560"/>
                </a:cubicBezTo>
                <a:cubicBezTo>
                  <a:pt x="1413535" y="151377"/>
                  <a:pt x="1385637" y="139909"/>
                  <a:pt x="1356257" y="135012"/>
                </a:cubicBezTo>
                <a:cubicBezTo>
                  <a:pt x="1343983" y="132966"/>
                  <a:pt x="1331507" y="131893"/>
                  <a:pt x="1319436" y="128875"/>
                </a:cubicBezTo>
                <a:cubicBezTo>
                  <a:pt x="1306884" y="125737"/>
                  <a:pt x="1295244" y="119408"/>
                  <a:pt x="1282614" y="116601"/>
                </a:cubicBezTo>
                <a:cubicBezTo>
                  <a:pt x="1262350" y="112098"/>
                  <a:pt x="1147161" y="94929"/>
                  <a:pt x="1129191" y="92054"/>
                </a:cubicBezTo>
                <a:cubicBezTo>
                  <a:pt x="1022733" y="75020"/>
                  <a:pt x="1088780" y="82549"/>
                  <a:pt x="981906" y="73643"/>
                </a:cubicBezTo>
                <a:cubicBezTo>
                  <a:pt x="973723" y="71597"/>
                  <a:pt x="965468" y="69823"/>
                  <a:pt x="957358" y="67506"/>
                </a:cubicBezTo>
                <a:cubicBezTo>
                  <a:pt x="951138" y="65729"/>
                  <a:pt x="945262" y="62772"/>
                  <a:pt x="938947" y="61369"/>
                </a:cubicBezTo>
                <a:cubicBezTo>
                  <a:pt x="926800" y="58670"/>
                  <a:pt x="914273" y="57931"/>
                  <a:pt x="902126" y="55232"/>
                </a:cubicBezTo>
                <a:cubicBezTo>
                  <a:pt x="895811" y="53829"/>
                  <a:pt x="889991" y="50664"/>
                  <a:pt x="883715" y="49095"/>
                </a:cubicBezTo>
                <a:cubicBezTo>
                  <a:pt x="873596" y="46565"/>
                  <a:pt x="863149" y="45488"/>
                  <a:pt x="853030" y="42958"/>
                </a:cubicBezTo>
                <a:cubicBezTo>
                  <a:pt x="816107" y="33728"/>
                  <a:pt x="848348" y="32217"/>
                  <a:pt x="785524" y="30685"/>
                </a:cubicBezTo>
                <a:cubicBezTo>
                  <a:pt x="634178" y="26994"/>
                  <a:pt x="482770" y="26594"/>
                  <a:pt x="331393" y="24548"/>
                </a:cubicBezTo>
                <a:lnTo>
                  <a:pt x="276161" y="18411"/>
                </a:lnTo>
                <a:lnTo>
                  <a:pt x="214791" y="12274"/>
                </a:lnTo>
                <a:cubicBezTo>
                  <a:pt x="182024" y="8493"/>
                  <a:pt x="149586" y="0"/>
                  <a:pt x="116601" y="0"/>
                </a:cubicBezTo>
                <a:lnTo>
                  <a:pt x="0" y="6137"/>
                </a:lnTo>
                <a:close/>
              </a:path>
            </a:pathLst>
          </a:custGeom>
          <a:solidFill>
            <a:srgbClr val="00F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3405987" y="3442810"/>
            <a:ext cx="2516134" cy="1412039"/>
          </a:xfrm>
          <a:custGeom>
            <a:avLst/>
            <a:gdLst>
              <a:gd name="connsiteX0" fmla="*/ 0 w 2516134"/>
              <a:gd name="connsiteY0" fmla="*/ 0 h 1412039"/>
              <a:gd name="connsiteX1" fmla="*/ 0 w 2516134"/>
              <a:gd name="connsiteY1" fmla="*/ 0 h 1412039"/>
              <a:gd name="connsiteX2" fmla="*/ 42958 w 2516134"/>
              <a:gd name="connsiteY2" fmla="*/ 42958 h 1412039"/>
              <a:gd name="connsiteX3" fmla="*/ 79779 w 2516134"/>
              <a:gd name="connsiteY3" fmla="*/ 110464 h 1412039"/>
              <a:gd name="connsiteX4" fmla="*/ 92053 w 2516134"/>
              <a:gd name="connsiteY4" fmla="*/ 159560 h 1412039"/>
              <a:gd name="connsiteX5" fmla="*/ 104327 w 2516134"/>
              <a:gd name="connsiteY5" fmla="*/ 220929 h 1412039"/>
              <a:gd name="connsiteX6" fmla="*/ 116601 w 2516134"/>
              <a:gd name="connsiteY6" fmla="*/ 245477 h 1412039"/>
              <a:gd name="connsiteX7" fmla="*/ 122738 w 2516134"/>
              <a:gd name="connsiteY7" fmla="*/ 270024 h 1412039"/>
              <a:gd name="connsiteX8" fmla="*/ 141149 w 2516134"/>
              <a:gd name="connsiteY8" fmla="*/ 294572 h 1412039"/>
              <a:gd name="connsiteX9" fmla="*/ 153422 w 2516134"/>
              <a:gd name="connsiteY9" fmla="*/ 331393 h 1412039"/>
              <a:gd name="connsiteX10" fmla="*/ 177970 w 2516134"/>
              <a:gd name="connsiteY10" fmla="*/ 374352 h 1412039"/>
              <a:gd name="connsiteX11" fmla="*/ 184107 w 2516134"/>
              <a:gd name="connsiteY11" fmla="*/ 398899 h 1412039"/>
              <a:gd name="connsiteX12" fmla="*/ 196381 w 2516134"/>
              <a:gd name="connsiteY12" fmla="*/ 417310 h 1412039"/>
              <a:gd name="connsiteX13" fmla="*/ 208655 w 2516134"/>
              <a:gd name="connsiteY13" fmla="*/ 454132 h 1412039"/>
              <a:gd name="connsiteX14" fmla="*/ 220928 w 2516134"/>
              <a:gd name="connsiteY14" fmla="*/ 472542 h 1412039"/>
              <a:gd name="connsiteX15" fmla="*/ 227065 w 2516134"/>
              <a:gd name="connsiteY15" fmla="*/ 490953 h 1412039"/>
              <a:gd name="connsiteX16" fmla="*/ 251613 w 2516134"/>
              <a:gd name="connsiteY16" fmla="*/ 527775 h 1412039"/>
              <a:gd name="connsiteX17" fmla="*/ 263887 w 2516134"/>
              <a:gd name="connsiteY17" fmla="*/ 546185 h 1412039"/>
              <a:gd name="connsiteX18" fmla="*/ 288434 w 2516134"/>
              <a:gd name="connsiteY18" fmla="*/ 589144 h 1412039"/>
              <a:gd name="connsiteX19" fmla="*/ 300708 w 2516134"/>
              <a:gd name="connsiteY19" fmla="*/ 607554 h 1412039"/>
              <a:gd name="connsiteX20" fmla="*/ 325256 w 2516134"/>
              <a:gd name="connsiteY20" fmla="*/ 632102 h 1412039"/>
              <a:gd name="connsiteX21" fmla="*/ 368214 w 2516134"/>
              <a:gd name="connsiteY21" fmla="*/ 699608 h 1412039"/>
              <a:gd name="connsiteX22" fmla="*/ 398899 w 2516134"/>
              <a:gd name="connsiteY22" fmla="*/ 736430 h 1412039"/>
              <a:gd name="connsiteX23" fmla="*/ 411173 w 2516134"/>
              <a:gd name="connsiteY23" fmla="*/ 754840 h 1412039"/>
              <a:gd name="connsiteX24" fmla="*/ 429583 w 2516134"/>
              <a:gd name="connsiteY24" fmla="*/ 773251 h 1412039"/>
              <a:gd name="connsiteX25" fmla="*/ 441857 w 2516134"/>
              <a:gd name="connsiteY25" fmla="*/ 791662 h 1412039"/>
              <a:gd name="connsiteX26" fmla="*/ 460268 w 2516134"/>
              <a:gd name="connsiteY26" fmla="*/ 803936 h 1412039"/>
              <a:gd name="connsiteX27" fmla="*/ 484816 w 2516134"/>
              <a:gd name="connsiteY27" fmla="*/ 834620 h 1412039"/>
              <a:gd name="connsiteX28" fmla="*/ 521637 w 2516134"/>
              <a:gd name="connsiteY28" fmla="*/ 853031 h 1412039"/>
              <a:gd name="connsiteX29" fmla="*/ 564596 w 2516134"/>
              <a:gd name="connsiteY29" fmla="*/ 895989 h 1412039"/>
              <a:gd name="connsiteX30" fmla="*/ 583006 w 2516134"/>
              <a:gd name="connsiteY30" fmla="*/ 908263 h 1412039"/>
              <a:gd name="connsiteX31" fmla="*/ 619828 w 2516134"/>
              <a:gd name="connsiteY31" fmla="*/ 945085 h 1412039"/>
              <a:gd name="connsiteX32" fmla="*/ 644375 w 2516134"/>
              <a:gd name="connsiteY32" fmla="*/ 963495 h 1412039"/>
              <a:gd name="connsiteX33" fmla="*/ 687334 w 2516134"/>
              <a:gd name="connsiteY33" fmla="*/ 1006454 h 1412039"/>
              <a:gd name="connsiteX34" fmla="*/ 767114 w 2516134"/>
              <a:gd name="connsiteY34" fmla="*/ 1049412 h 1412039"/>
              <a:gd name="connsiteX35" fmla="*/ 803935 w 2516134"/>
              <a:gd name="connsiteY35" fmla="*/ 1061686 h 1412039"/>
              <a:gd name="connsiteX36" fmla="*/ 846894 w 2516134"/>
              <a:gd name="connsiteY36" fmla="*/ 1080097 h 1412039"/>
              <a:gd name="connsiteX37" fmla="*/ 902126 w 2516134"/>
              <a:gd name="connsiteY37" fmla="*/ 1110781 h 1412039"/>
              <a:gd name="connsiteX38" fmla="*/ 963495 w 2516134"/>
              <a:gd name="connsiteY38" fmla="*/ 1153740 h 1412039"/>
              <a:gd name="connsiteX39" fmla="*/ 994179 w 2516134"/>
              <a:gd name="connsiteY39" fmla="*/ 1166013 h 1412039"/>
              <a:gd name="connsiteX40" fmla="*/ 1049412 w 2516134"/>
              <a:gd name="connsiteY40" fmla="*/ 1202835 h 1412039"/>
              <a:gd name="connsiteX41" fmla="*/ 1110781 w 2516134"/>
              <a:gd name="connsiteY41" fmla="*/ 1227383 h 1412039"/>
              <a:gd name="connsiteX42" fmla="*/ 1221245 w 2516134"/>
              <a:gd name="connsiteY42" fmla="*/ 1239656 h 1412039"/>
              <a:gd name="connsiteX43" fmla="*/ 1307162 w 2516134"/>
              <a:gd name="connsiteY43" fmla="*/ 1258067 h 1412039"/>
              <a:gd name="connsiteX44" fmla="*/ 1331710 w 2516134"/>
              <a:gd name="connsiteY44" fmla="*/ 1264204 h 1412039"/>
              <a:gd name="connsiteX45" fmla="*/ 1350120 w 2516134"/>
              <a:gd name="connsiteY45" fmla="*/ 1270341 h 1412039"/>
              <a:gd name="connsiteX46" fmla="*/ 1386942 w 2516134"/>
              <a:gd name="connsiteY46" fmla="*/ 1276478 h 1412039"/>
              <a:gd name="connsiteX47" fmla="*/ 1405353 w 2516134"/>
              <a:gd name="connsiteY47" fmla="*/ 1282615 h 1412039"/>
              <a:gd name="connsiteX48" fmla="*/ 1472859 w 2516134"/>
              <a:gd name="connsiteY48" fmla="*/ 1294889 h 1412039"/>
              <a:gd name="connsiteX49" fmla="*/ 1528091 w 2516134"/>
              <a:gd name="connsiteY49" fmla="*/ 1307162 h 1412039"/>
              <a:gd name="connsiteX50" fmla="*/ 1564912 w 2516134"/>
              <a:gd name="connsiteY50" fmla="*/ 1325573 h 1412039"/>
              <a:gd name="connsiteX51" fmla="*/ 1632418 w 2516134"/>
              <a:gd name="connsiteY51" fmla="*/ 1362395 h 1412039"/>
              <a:gd name="connsiteX52" fmla="*/ 1767430 w 2516134"/>
              <a:gd name="connsiteY52" fmla="*/ 1374669 h 1412039"/>
              <a:gd name="connsiteX53" fmla="*/ 2092687 w 2516134"/>
              <a:gd name="connsiteY53" fmla="*/ 1380805 h 1412039"/>
              <a:gd name="connsiteX54" fmla="*/ 2166330 w 2516134"/>
              <a:gd name="connsiteY54" fmla="*/ 1386942 h 1412039"/>
              <a:gd name="connsiteX55" fmla="*/ 2252247 w 2516134"/>
              <a:gd name="connsiteY55" fmla="*/ 1405353 h 1412039"/>
              <a:gd name="connsiteX56" fmla="*/ 2491586 w 2516134"/>
              <a:gd name="connsiteY56" fmla="*/ 1399216 h 1412039"/>
              <a:gd name="connsiteX57" fmla="*/ 2516134 w 2516134"/>
              <a:gd name="connsiteY57" fmla="*/ 1362395 h 1412039"/>
              <a:gd name="connsiteX58" fmla="*/ 2509997 w 2516134"/>
              <a:gd name="connsiteY58" fmla="*/ 1343984 h 1412039"/>
              <a:gd name="connsiteX59" fmla="*/ 2485449 w 2516134"/>
              <a:gd name="connsiteY59" fmla="*/ 1337847 h 1412039"/>
              <a:gd name="connsiteX60" fmla="*/ 2436354 w 2516134"/>
              <a:gd name="connsiteY60" fmla="*/ 1331710 h 1412039"/>
              <a:gd name="connsiteX61" fmla="*/ 2252247 w 2516134"/>
              <a:gd name="connsiteY61" fmla="*/ 1325573 h 1412039"/>
              <a:gd name="connsiteX62" fmla="*/ 2147919 w 2516134"/>
              <a:gd name="connsiteY62" fmla="*/ 1319436 h 1412039"/>
              <a:gd name="connsiteX63" fmla="*/ 2123371 w 2516134"/>
              <a:gd name="connsiteY63" fmla="*/ 1313299 h 1412039"/>
              <a:gd name="connsiteX64" fmla="*/ 2062002 w 2516134"/>
              <a:gd name="connsiteY64" fmla="*/ 1301026 h 1412039"/>
              <a:gd name="connsiteX65" fmla="*/ 2037455 w 2516134"/>
              <a:gd name="connsiteY65" fmla="*/ 1288752 h 1412039"/>
              <a:gd name="connsiteX66" fmla="*/ 2006770 w 2516134"/>
              <a:gd name="connsiteY66" fmla="*/ 1276478 h 1412039"/>
              <a:gd name="connsiteX67" fmla="*/ 1951538 w 2516134"/>
              <a:gd name="connsiteY67" fmla="*/ 1245793 h 1412039"/>
              <a:gd name="connsiteX68" fmla="*/ 1933127 w 2516134"/>
              <a:gd name="connsiteY68" fmla="*/ 1239656 h 1412039"/>
              <a:gd name="connsiteX69" fmla="*/ 1865621 w 2516134"/>
              <a:gd name="connsiteY69" fmla="*/ 1208972 h 1412039"/>
              <a:gd name="connsiteX70" fmla="*/ 1828800 w 2516134"/>
              <a:gd name="connsiteY70" fmla="*/ 1178287 h 1412039"/>
              <a:gd name="connsiteX71" fmla="*/ 1810389 w 2516134"/>
              <a:gd name="connsiteY71" fmla="*/ 1166013 h 1412039"/>
              <a:gd name="connsiteX72" fmla="*/ 1730609 w 2516134"/>
              <a:gd name="connsiteY72" fmla="*/ 1098507 h 1412039"/>
              <a:gd name="connsiteX73" fmla="*/ 1712198 w 2516134"/>
              <a:gd name="connsiteY73" fmla="*/ 1092371 h 1412039"/>
              <a:gd name="connsiteX74" fmla="*/ 1663103 w 2516134"/>
              <a:gd name="connsiteY74" fmla="*/ 1055549 h 1412039"/>
              <a:gd name="connsiteX75" fmla="*/ 1644692 w 2516134"/>
              <a:gd name="connsiteY75" fmla="*/ 1049412 h 1412039"/>
              <a:gd name="connsiteX76" fmla="*/ 1558775 w 2516134"/>
              <a:gd name="connsiteY76" fmla="*/ 1018728 h 1412039"/>
              <a:gd name="connsiteX77" fmla="*/ 1509680 w 2516134"/>
              <a:gd name="connsiteY77" fmla="*/ 988043 h 1412039"/>
              <a:gd name="connsiteX78" fmla="*/ 1466722 w 2516134"/>
              <a:gd name="connsiteY78" fmla="*/ 951222 h 1412039"/>
              <a:gd name="connsiteX79" fmla="*/ 1448311 w 2516134"/>
              <a:gd name="connsiteY79" fmla="*/ 926674 h 1412039"/>
              <a:gd name="connsiteX80" fmla="*/ 1417626 w 2516134"/>
              <a:gd name="connsiteY80" fmla="*/ 883715 h 1412039"/>
              <a:gd name="connsiteX81" fmla="*/ 1393079 w 2516134"/>
              <a:gd name="connsiteY81" fmla="*/ 871442 h 1412039"/>
              <a:gd name="connsiteX82" fmla="*/ 1337847 w 2516134"/>
              <a:gd name="connsiteY82" fmla="*/ 834620 h 1412039"/>
              <a:gd name="connsiteX83" fmla="*/ 1270341 w 2516134"/>
              <a:gd name="connsiteY83" fmla="*/ 816209 h 1412039"/>
              <a:gd name="connsiteX84" fmla="*/ 1147602 w 2516134"/>
              <a:gd name="connsiteY84" fmla="*/ 797799 h 1412039"/>
              <a:gd name="connsiteX85" fmla="*/ 1123055 w 2516134"/>
              <a:gd name="connsiteY85" fmla="*/ 791662 h 1412039"/>
              <a:gd name="connsiteX86" fmla="*/ 1067822 w 2516134"/>
              <a:gd name="connsiteY86" fmla="*/ 785525 h 1412039"/>
              <a:gd name="connsiteX87" fmla="*/ 1024864 w 2516134"/>
              <a:gd name="connsiteY87" fmla="*/ 779388 h 1412039"/>
              <a:gd name="connsiteX88" fmla="*/ 1000316 w 2516134"/>
              <a:gd name="connsiteY88" fmla="*/ 767114 h 1412039"/>
              <a:gd name="connsiteX89" fmla="*/ 981906 w 2516134"/>
              <a:gd name="connsiteY89" fmla="*/ 760977 h 1412039"/>
              <a:gd name="connsiteX90" fmla="*/ 957358 w 2516134"/>
              <a:gd name="connsiteY90" fmla="*/ 742566 h 1412039"/>
              <a:gd name="connsiteX91" fmla="*/ 926673 w 2516134"/>
              <a:gd name="connsiteY91" fmla="*/ 724156 h 1412039"/>
              <a:gd name="connsiteX92" fmla="*/ 877578 w 2516134"/>
              <a:gd name="connsiteY92" fmla="*/ 699608 h 1412039"/>
              <a:gd name="connsiteX93" fmla="*/ 834620 w 2516134"/>
              <a:gd name="connsiteY93" fmla="*/ 668924 h 1412039"/>
              <a:gd name="connsiteX94" fmla="*/ 810072 w 2516134"/>
              <a:gd name="connsiteY94" fmla="*/ 656650 h 1412039"/>
              <a:gd name="connsiteX95" fmla="*/ 791661 w 2516134"/>
              <a:gd name="connsiteY95" fmla="*/ 644376 h 1412039"/>
              <a:gd name="connsiteX96" fmla="*/ 767114 w 2516134"/>
              <a:gd name="connsiteY96" fmla="*/ 632102 h 1412039"/>
              <a:gd name="connsiteX97" fmla="*/ 748703 w 2516134"/>
              <a:gd name="connsiteY97" fmla="*/ 619828 h 1412039"/>
              <a:gd name="connsiteX98" fmla="*/ 724155 w 2516134"/>
              <a:gd name="connsiteY98" fmla="*/ 601418 h 1412039"/>
              <a:gd name="connsiteX99" fmla="*/ 705745 w 2516134"/>
              <a:gd name="connsiteY99" fmla="*/ 595281 h 1412039"/>
              <a:gd name="connsiteX100" fmla="*/ 662786 w 2516134"/>
              <a:gd name="connsiteY100" fmla="*/ 546185 h 1412039"/>
              <a:gd name="connsiteX101" fmla="*/ 644375 w 2516134"/>
              <a:gd name="connsiteY101" fmla="*/ 521638 h 1412039"/>
              <a:gd name="connsiteX102" fmla="*/ 625965 w 2516134"/>
              <a:gd name="connsiteY102" fmla="*/ 503227 h 1412039"/>
              <a:gd name="connsiteX103" fmla="*/ 595280 w 2516134"/>
              <a:gd name="connsiteY103" fmla="*/ 460269 h 1412039"/>
              <a:gd name="connsiteX104" fmla="*/ 570732 w 2516134"/>
              <a:gd name="connsiteY104" fmla="*/ 435721 h 1412039"/>
              <a:gd name="connsiteX105" fmla="*/ 558459 w 2516134"/>
              <a:gd name="connsiteY105" fmla="*/ 417310 h 1412039"/>
              <a:gd name="connsiteX106" fmla="*/ 552322 w 2516134"/>
              <a:gd name="connsiteY106" fmla="*/ 398899 h 1412039"/>
              <a:gd name="connsiteX107" fmla="*/ 533911 w 2516134"/>
              <a:gd name="connsiteY107" fmla="*/ 386626 h 1412039"/>
              <a:gd name="connsiteX108" fmla="*/ 521637 w 2516134"/>
              <a:gd name="connsiteY108" fmla="*/ 362078 h 1412039"/>
              <a:gd name="connsiteX109" fmla="*/ 503226 w 2516134"/>
              <a:gd name="connsiteY109" fmla="*/ 355941 h 1412039"/>
              <a:gd name="connsiteX110" fmla="*/ 478679 w 2516134"/>
              <a:gd name="connsiteY110" fmla="*/ 343667 h 1412039"/>
              <a:gd name="connsiteX111" fmla="*/ 417310 w 2516134"/>
              <a:gd name="connsiteY111" fmla="*/ 312983 h 1412039"/>
              <a:gd name="connsiteX112" fmla="*/ 380488 w 2516134"/>
              <a:gd name="connsiteY112" fmla="*/ 294572 h 1412039"/>
              <a:gd name="connsiteX113" fmla="*/ 355941 w 2516134"/>
              <a:gd name="connsiteY113" fmla="*/ 282298 h 1412039"/>
              <a:gd name="connsiteX114" fmla="*/ 337530 w 2516134"/>
              <a:gd name="connsiteY114" fmla="*/ 276161 h 1412039"/>
              <a:gd name="connsiteX115" fmla="*/ 251613 w 2516134"/>
              <a:gd name="connsiteY115" fmla="*/ 214792 h 1412039"/>
              <a:gd name="connsiteX116" fmla="*/ 227065 w 2516134"/>
              <a:gd name="connsiteY116" fmla="*/ 196381 h 1412039"/>
              <a:gd name="connsiteX117" fmla="*/ 196381 w 2516134"/>
              <a:gd name="connsiteY117" fmla="*/ 165697 h 1412039"/>
              <a:gd name="connsiteX118" fmla="*/ 159559 w 2516134"/>
              <a:gd name="connsiteY118" fmla="*/ 141149 h 1412039"/>
              <a:gd name="connsiteX119" fmla="*/ 92053 w 2516134"/>
              <a:gd name="connsiteY119" fmla="*/ 73643 h 1412039"/>
              <a:gd name="connsiteX120" fmla="*/ 67506 w 2516134"/>
              <a:gd name="connsiteY120" fmla="*/ 49095 h 1412039"/>
              <a:gd name="connsiteX121" fmla="*/ 49095 w 2516134"/>
              <a:gd name="connsiteY121" fmla="*/ 30685 h 1412039"/>
              <a:gd name="connsiteX122" fmla="*/ 30684 w 2516134"/>
              <a:gd name="connsiteY122" fmla="*/ 18411 h 1412039"/>
              <a:gd name="connsiteX123" fmla="*/ 12273 w 2516134"/>
              <a:gd name="connsiteY123" fmla="*/ 12274 h 1412039"/>
              <a:gd name="connsiteX124" fmla="*/ 0 w 2516134"/>
              <a:gd name="connsiteY124" fmla="*/ 0 h 141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2516134" h="1412039">
                <a:moveTo>
                  <a:pt x="0" y="0"/>
                </a:moveTo>
                <a:lnTo>
                  <a:pt x="0" y="0"/>
                </a:lnTo>
                <a:cubicBezTo>
                  <a:pt x="14319" y="14319"/>
                  <a:pt x="29411" y="27906"/>
                  <a:pt x="42958" y="42958"/>
                </a:cubicBezTo>
                <a:cubicBezTo>
                  <a:pt x="54822" y="56140"/>
                  <a:pt x="78127" y="105507"/>
                  <a:pt x="79779" y="110464"/>
                </a:cubicBezTo>
                <a:cubicBezTo>
                  <a:pt x="88296" y="136015"/>
                  <a:pt x="86128" y="126974"/>
                  <a:pt x="92053" y="159560"/>
                </a:cubicBezTo>
                <a:cubicBezTo>
                  <a:pt x="94548" y="173284"/>
                  <a:pt x="98581" y="205605"/>
                  <a:pt x="104327" y="220929"/>
                </a:cubicBezTo>
                <a:cubicBezTo>
                  <a:pt x="107539" y="229495"/>
                  <a:pt x="113389" y="236911"/>
                  <a:pt x="116601" y="245477"/>
                </a:cubicBezTo>
                <a:cubicBezTo>
                  <a:pt x="119562" y="253374"/>
                  <a:pt x="118966" y="262480"/>
                  <a:pt x="122738" y="270024"/>
                </a:cubicBezTo>
                <a:cubicBezTo>
                  <a:pt x="127312" y="279172"/>
                  <a:pt x="135012" y="286389"/>
                  <a:pt x="141149" y="294572"/>
                </a:cubicBezTo>
                <a:cubicBezTo>
                  <a:pt x="145240" y="306846"/>
                  <a:pt x="146246" y="320628"/>
                  <a:pt x="153422" y="331393"/>
                </a:cubicBezTo>
                <a:cubicBezTo>
                  <a:pt x="163597" y="346655"/>
                  <a:pt x="171296" y="356554"/>
                  <a:pt x="177970" y="374352"/>
                </a:cubicBezTo>
                <a:cubicBezTo>
                  <a:pt x="180931" y="382249"/>
                  <a:pt x="180785" y="391147"/>
                  <a:pt x="184107" y="398899"/>
                </a:cubicBezTo>
                <a:cubicBezTo>
                  <a:pt x="187013" y="405678"/>
                  <a:pt x="193385" y="410570"/>
                  <a:pt x="196381" y="417310"/>
                </a:cubicBezTo>
                <a:cubicBezTo>
                  <a:pt x="201636" y="429133"/>
                  <a:pt x="201478" y="443367"/>
                  <a:pt x="208655" y="454132"/>
                </a:cubicBezTo>
                <a:cubicBezTo>
                  <a:pt x="212746" y="460269"/>
                  <a:pt x="217630" y="465945"/>
                  <a:pt x="220928" y="472542"/>
                </a:cubicBezTo>
                <a:cubicBezTo>
                  <a:pt x="223821" y="478328"/>
                  <a:pt x="223923" y="485298"/>
                  <a:pt x="227065" y="490953"/>
                </a:cubicBezTo>
                <a:cubicBezTo>
                  <a:pt x="234229" y="503848"/>
                  <a:pt x="243430" y="515501"/>
                  <a:pt x="251613" y="527775"/>
                </a:cubicBezTo>
                <a:lnTo>
                  <a:pt x="263887" y="546185"/>
                </a:lnTo>
                <a:cubicBezTo>
                  <a:pt x="273845" y="576060"/>
                  <a:pt x="265215" y="556637"/>
                  <a:pt x="288434" y="589144"/>
                </a:cubicBezTo>
                <a:cubicBezTo>
                  <a:pt x="292721" y="595146"/>
                  <a:pt x="295908" y="601954"/>
                  <a:pt x="300708" y="607554"/>
                </a:cubicBezTo>
                <a:cubicBezTo>
                  <a:pt x="308239" y="616340"/>
                  <a:pt x="318027" y="623066"/>
                  <a:pt x="325256" y="632102"/>
                </a:cubicBezTo>
                <a:cubicBezTo>
                  <a:pt x="369126" y="686939"/>
                  <a:pt x="331941" y="649733"/>
                  <a:pt x="368214" y="699608"/>
                </a:cubicBezTo>
                <a:cubicBezTo>
                  <a:pt x="377611" y="712529"/>
                  <a:pt x="389090" y="723818"/>
                  <a:pt x="398899" y="736430"/>
                </a:cubicBezTo>
                <a:cubicBezTo>
                  <a:pt x="403427" y="742252"/>
                  <a:pt x="406451" y="749174"/>
                  <a:pt x="411173" y="754840"/>
                </a:cubicBezTo>
                <a:cubicBezTo>
                  <a:pt x="416729" y="761507"/>
                  <a:pt x="424027" y="766584"/>
                  <a:pt x="429583" y="773251"/>
                </a:cubicBezTo>
                <a:cubicBezTo>
                  <a:pt x="434305" y="778917"/>
                  <a:pt x="436642" y="786447"/>
                  <a:pt x="441857" y="791662"/>
                </a:cubicBezTo>
                <a:cubicBezTo>
                  <a:pt x="447072" y="796877"/>
                  <a:pt x="455052" y="798721"/>
                  <a:pt x="460268" y="803936"/>
                </a:cubicBezTo>
                <a:cubicBezTo>
                  <a:pt x="469530" y="813198"/>
                  <a:pt x="475554" y="825358"/>
                  <a:pt x="484816" y="834620"/>
                </a:cubicBezTo>
                <a:cubicBezTo>
                  <a:pt x="496713" y="846517"/>
                  <a:pt x="506662" y="848039"/>
                  <a:pt x="521637" y="853031"/>
                </a:cubicBezTo>
                <a:cubicBezTo>
                  <a:pt x="535957" y="867350"/>
                  <a:pt x="547747" y="884755"/>
                  <a:pt x="564596" y="895989"/>
                </a:cubicBezTo>
                <a:cubicBezTo>
                  <a:pt x="570733" y="900080"/>
                  <a:pt x="577494" y="903363"/>
                  <a:pt x="583006" y="908263"/>
                </a:cubicBezTo>
                <a:cubicBezTo>
                  <a:pt x="595979" y="919795"/>
                  <a:pt x="605941" y="934670"/>
                  <a:pt x="619828" y="945085"/>
                </a:cubicBezTo>
                <a:cubicBezTo>
                  <a:pt x="628010" y="951222"/>
                  <a:pt x="636807" y="956615"/>
                  <a:pt x="644375" y="963495"/>
                </a:cubicBezTo>
                <a:cubicBezTo>
                  <a:pt x="659360" y="977117"/>
                  <a:pt x="670484" y="995221"/>
                  <a:pt x="687334" y="1006454"/>
                </a:cubicBezTo>
                <a:cubicBezTo>
                  <a:pt x="713816" y="1024109"/>
                  <a:pt x="733128" y="1038083"/>
                  <a:pt x="767114" y="1049412"/>
                </a:cubicBezTo>
                <a:cubicBezTo>
                  <a:pt x="779388" y="1053503"/>
                  <a:pt x="791923" y="1056881"/>
                  <a:pt x="803935" y="1061686"/>
                </a:cubicBezTo>
                <a:cubicBezTo>
                  <a:pt x="879763" y="1092018"/>
                  <a:pt x="787635" y="1060344"/>
                  <a:pt x="846894" y="1080097"/>
                </a:cubicBezTo>
                <a:cubicBezTo>
                  <a:pt x="889098" y="1108232"/>
                  <a:pt x="869721" y="1099979"/>
                  <a:pt x="902126" y="1110781"/>
                </a:cubicBezTo>
                <a:cubicBezTo>
                  <a:pt x="914528" y="1120083"/>
                  <a:pt x="952699" y="1149422"/>
                  <a:pt x="963495" y="1153740"/>
                </a:cubicBezTo>
                <a:cubicBezTo>
                  <a:pt x="973723" y="1157831"/>
                  <a:pt x="984326" y="1161087"/>
                  <a:pt x="994179" y="1166013"/>
                </a:cubicBezTo>
                <a:cubicBezTo>
                  <a:pt x="1041818" y="1189832"/>
                  <a:pt x="1008304" y="1177142"/>
                  <a:pt x="1049412" y="1202835"/>
                </a:cubicBezTo>
                <a:cubicBezTo>
                  <a:pt x="1068341" y="1214666"/>
                  <a:pt x="1089591" y="1221026"/>
                  <a:pt x="1110781" y="1227383"/>
                </a:cubicBezTo>
                <a:cubicBezTo>
                  <a:pt x="1151722" y="1239665"/>
                  <a:pt x="1165931" y="1235706"/>
                  <a:pt x="1221245" y="1239656"/>
                </a:cubicBezTo>
                <a:cubicBezTo>
                  <a:pt x="1330732" y="1267028"/>
                  <a:pt x="1218060" y="1240246"/>
                  <a:pt x="1307162" y="1258067"/>
                </a:cubicBezTo>
                <a:cubicBezTo>
                  <a:pt x="1315433" y="1259721"/>
                  <a:pt x="1323600" y="1261887"/>
                  <a:pt x="1331710" y="1264204"/>
                </a:cubicBezTo>
                <a:cubicBezTo>
                  <a:pt x="1337930" y="1265981"/>
                  <a:pt x="1343805" y="1268938"/>
                  <a:pt x="1350120" y="1270341"/>
                </a:cubicBezTo>
                <a:cubicBezTo>
                  <a:pt x="1362267" y="1273040"/>
                  <a:pt x="1374795" y="1273779"/>
                  <a:pt x="1386942" y="1276478"/>
                </a:cubicBezTo>
                <a:cubicBezTo>
                  <a:pt x="1393257" y="1277881"/>
                  <a:pt x="1399077" y="1281046"/>
                  <a:pt x="1405353" y="1282615"/>
                </a:cubicBezTo>
                <a:cubicBezTo>
                  <a:pt x="1431679" y="1289197"/>
                  <a:pt x="1445504" y="1289418"/>
                  <a:pt x="1472859" y="1294889"/>
                </a:cubicBezTo>
                <a:cubicBezTo>
                  <a:pt x="1491353" y="1298588"/>
                  <a:pt x="1509680" y="1303071"/>
                  <a:pt x="1528091" y="1307162"/>
                </a:cubicBezTo>
                <a:cubicBezTo>
                  <a:pt x="1540365" y="1313299"/>
                  <a:pt x="1552998" y="1318765"/>
                  <a:pt x="1564912" y="1325573"/>
                </a:cubicBezTo>
                <a:cubicBezTo>
                  <a:pt x="1600184" y="1345729"/>
                  <a:pt x="1602172" y="1354833"/>
                  <a:pt x="1632418" y="1362395"/>
                </a:cubicBezTo>
                <a:cubicBezTo>
                  <a:pt x="1677925" y="1373772"/>
                  <a:pt x="1717271" y="1373236"/>
                  <a:pt x="1767430" y="1374669"/>
                </a:cubicBezTo>
                <a:lnTo>
                  <a:pt x="2092687" y="1380805"/>
                </a:lnTo>
                <a:cubicBezTo>
                  <a:pt x="2117235" y="1382851"/>
                  <a:pt x="2141848" y="1384222"/>
                  <a:pt x="2166330" y="1386942"/>
                </a:cubicBezTo>
                <a:cubicBezTo>
                  <a:pt x="2198405" y="1390506"/>
                  <a:pt x="2220072" y="1397309"/>
                  <a:pt x="2252247" y="1405353"/>
                </a:cubicBezTo>
                <a:cubicBezTo>
                  <a:pt x="2332027" y="1403307"/>
                  <a:pt x="2412817" y="1412039"/>
                  <a:pt x="2491586" y="1399216"/>
                </a:cubicBezTo>
                <a:cubicBezTo>
                  <a:pt x="2506146" y="1396846"/>
                  <a:pt x="2516134" y="1362395"/>
                  <a:pt x="2516134" y="1362395"/>
                </a:cubicBezTo>
                <a:cubicBezTo>
                  <a:pt x="2514088" y="1356258"/>
                  <a:pt x="2515048" y="1348025"/>
                  <a:pt x="2509997" y="1343984"/>
                </a:cubicBezTo>
                <a:cubicBezTo>
                  <a:pt x="2503411" y="1338715"/>
                  <a:pt x="2493769" y="1339234"/>
                  <a:pt x="2485449" y="1337847"/>
                </a:cubicBezTo>
                <a:cubicBezTo>
                  <a:pt x="2469181" y="1335136"/>
                  <a:pt x="2452824" y="1332577"/>
                  <a:pt x="2436354" y="1331710"/>
                </a:cubicBezTo>
                <a:cubicBezTo>
                  <a:pt x="2375036" y="1328483"/>
                  <a:pt x="2313595" y="1328184"/>
                  <a:pt x="2252247" y="1325573"/>
                </a:cubicBezTo>
                <a:cubicBezTo>
                  <a:pt x="2217442" y="1324092"/>
                  <a:pt x="2182695" y="1321482"/>
                  <a:pt x="2147919" y="1319436"/>
                </a:cubicBezTo>
                <a:cubicBezTo>
                  <a:pt x="2139736" y="1317390"/>
                  <a:pt x="2131669" y="1314808"/>
                  <a:pt x="2123371" y="1313299"/>
                </a:cubicBezTo>
                <a:cubicBezTo>
                  <a:pt x="2093961" y="1307952"/>
                  <a:pt x="2085213" y="1310973"/>
                  <a:pt x="2062002" y="1301026"/>
                </a:cubicBezTo>
                <a:cubicBezTo>
                  <a:pt x="2053593" y="1297422"/>
                  <a:pt x="2045815" y="1292467"/>
                  <a:pt x="2037455" y="1288752"/>
                </a:cubicBezTo>
                <a:cubicBezTo>
                  <a:pt x="2027388" y="1284278"/>
                  <a:pt x="2016623" y="1281405"/>
                  <a:pt x="2006770" y="1276478"/>
                </a:cubicBezTo>
                <a:cubicBezTo>
                  <a:pt x="1960222" y="1253204"/>
                  <a:pt x="1992903" y="1263521"/>
                  <a:pt x="1951538" y="1245793"/>
                </a:cubicBezTo>
                <a:cubicBezTo>
                  <a:pt x="1945592" y="1243245"/>
                  <a:pt x="1939016" y="1242333"/>
                  <a:pt x="1933127" y="1239656"/>
                </a:cubicBezTo>
                <a:cubicBezTo>
                  <a:pt x="1857665" y="1205356"/>
                  <a:pt x="1908666" y="1223320"/>
                  <a:pt x="1865621" y="1208972"/>
                </a:cubicBezTo>
                <a:cubicBezTo>
                  <a:pt x="1853347" y="1198744"/>
                  <a:pt x="1841411" y="1188096"/>
                  <a:pt x="1828800" y="1178287"/>
                </a:cubicBezTo>
                <a:cubicBezTo>
                  <a:pt x="1822978" y="1173759"/>
                  <a:pt x="1815989" y="1170813"/>
                  <a:pt x="1810389" y="1166013"/>
                </a:cubicBezTo>
                <a:cubicBezTo>
                  <a:pt x="1785256" y="1144471"/>
                  <a:pt x="1762913" y="1109273"/>
                  <a:pt x="1730609" y="1098507"/>
                </a:cubicBezTo>
                <a:lnTo>
                  <a:pt x="1712198" y="1092371"/>
                </a:lnTo>
                <a:cubicBezTo>
                  <a:pt x="1704669" y="1086347"/>
                  <a:pt x="1676131" y="1062063"/>
                  <a:pt x="1663103" y="1055549"/>
                </a:cubicBezTo>
                <a:cubicBezTo>
                  <a:pt x="1657317" y="1052656"/>
                  <a:pt x="1650730" y="1051734"/>
                  <a:pt x="1644692" y="1049412"/>
                </a:cubicBezTo>
                <a:cubicBezTo>
                  <a:pt x="1567585" y="1019755"/>
                  <a:pt x="1607724" y="1030963"/>
                  <a:pt x="1558775" y="1018728"/>
                </a:cubicBezTo>
                <a:cubicBezTo>
                  <a:pt x="1534581" y="1006630"/>
                  <a:pt x="1530924" y="1006631"/>
                  <a:pt x="1509680" y="988043"/>
                </a:cubicBezTo>
                <a:cubicBezTo>
                  <a:pt x="1462061" y="946376"/>
                  <a:pt x="1506141" y="977501"/>
                  <a:pt x="1466722" y="951222"/>
                </a:cubicBezTo>
                <a:cubicBezTo>
                  <a:pt x="1460585" y="943039"/>
                  <a:pt x="1453732" y="935348"/>
                  <a:pt x="1448311" y="926674"/>
                </a:cubicBezTo>
                <a:cubicBezTo>
                  <a:pt x="1433320" y="902688"/>
                  <a:pt x="1441402" y="900697"/>
                  <a:pt x="1417626" y="883715"/>
                </a:cubicBezTo>
                <a:cubicBezTo>
                  <a:pt x="1410182" y="878398"/>
                  <a:pt x="1400870" y="876236"/>
                  <a:pt x="1393079" y="871442"/>
                </a:cubicBezTo>
                <a:cubicBezTo>
                  <a:pt x="1374234" y="859845"/>
                  <a:pt x="1358839" y="841617"/>
                  <a:pt x="1337847" y="834620"/>
                </a:cubicBezTo>
                <a:cubicBezTo>
                  <a:pt x="1314051" y="826688"/>
                  <a:pt x="1298023" y="820822"/>
                  <a:pt x="1270341" y="816209"/>
                </a:cubicBezTo>
                <a:cubicBezTo>
                  <a:pt x="1180430" y="801225"/>
                  <a:pt x="1221392" y="807023"/>
                  <a:pt x="1147602" y="797799"/>
                </a:cubicBezTo>
                <a:cubicBezTo>
                  <a:pt x="1139420" y="795753"/>
                  <a:pt x="1131391" y="792944"/>
                  <a:pt x="1123055" y="791662"/>
                </a:cubicBezTo>
                <a:cubicBezTo>
                  <a:pt x="1104746" y="788845"/>
                  <a:pt x="1086203" y="787823"/>
                  <a:pt x="1067822" y="785525"/>
                </a:cubicBezTo>
                <a:cubicBezTo>
                  <a:pt x="1053469" y="783731"/>
                  <a:pt x="1039183" y="781434"/>
                  <a:pt x="1024864" y="779388"/>
                </a:cubicBezTo>
                <a:cubicBezTo>
                  <a:pt x="1016681" y="775297"/>
                  <a:pt x="1008725" y="770718"/>
                  <a:pt x="1000316" y="767114"/>
                </a:cubicBezTo>
                <a:cubicBezTo>
                  <a:pt x="994370" y="764566"/>
                  <a:pt x="987522" y="764186"/>
                  <a:pt x="981906" y="760977"/>
                </a:cubicBezTo>
                <a:cubicBezTo>
                  <a:pt x="973025" y="755902"/>
                  <a:pt x="965869" y="748240"/>
                  <a:pt x="957358" y="742566"/>
                </a:cubicBezTo>
                <a:cubicBezTo>
                  <a:pt x="947433" y="735950"/>
                  <a:pt x="937175" y="729811"/>
                  <a:pt x="926673" y="724156"/>
                </a:cubicBezTo>
                <a:cubicBezTo>
                  <a:pt x="910563" y="715482"/>
                  <a:pt x="892215" y="710586"/>
                  <a:pt x="877578" y="699608"/>
                </a:cubicBezTo>
                <a:cubicBezTo>
                  <a:pt x="867039" y="691703"/>
                  <a:pt x="847185" y="676104"/>
                  <a:pt x="834620" y="668924"/>
                </a:cubicBezTo>
                <a:cubicBezTo>
                  <a:pt x="826677" y="664385"/>
                  <a:pt x="818015" y="661189"/>
                  <a:pt x="810072" y="656650"/>
                </a:cubicBezTo>
                <a:cubicBezTo>
                  <a:pt x="803668" y="652991"/>
                  <a:pt x="798065" y="648035"/>
                  <a:pt x="791661" y="644376"/>
                </a:cubicBezTo>
                <a:cubicBezTo>
                  <a:pt x="783718" y="639837"/>
                  <a:pt x="775057" y="636641"/>
                  <a:pt x="767114" y="632102"/>
                </a:cubicBezTo>
                <a:cubicBezTo>
                  <a:pt x="760710" y="628443"/>
                  <a:pt x="754705" y="624115"/>
                  <a:pt x="748703" y="619828"/>
                </a:cubicBezTo>
                <a:cubicBezTo>
                  <a:pt x="740380" y="613883"/>
                  <a:pt x="733036" y="606493"/>
                  <a:pt x="724155" y="601418"/>
                </a:cubicBezTo>
                <a:cubicBezTo>
                  <a:pt x="718539" y="598209"/>
                  <a:pt x="711882" y="597327"/>
                  <a:pt x="705745" y="595281"/>
                </a:cubicBezTo>
                <a:cubicBezTo>
                  <a:pt x="659329" y="533393"/>
                  <a:pt x="718395" y="609737"/>
                  <a:pt x="662786" y="546185"/>
                </a:cubicBezTo>
                <a:cubicBezTo>
                  <a:pt x="656051" y="538488"/>
                  <a:pt x="651031" y="529404"/>
                  <a:pt x="644375" y="521638"/>
                </a:cubicBezTo>
                <a:cubicBezTo>
                  <a:pt x="638727" y="515049"/>
                  <a:pt x="631521" y="509894"/>
                  <a:pt x="625965" y="503227"/>
                </a:cubicBezTo>
                <a:cubicBezTo>
                  <a:pt x="568733" y="434546"/>
                  <a:pt x="672593" y="548625"/>
                  <a:pt x="595280" y="460269"/>
                </a:cubicBezTo>
                <a:cubicBezTo>
                  <a:pt x="587660" y="451560"/>
                  <a:pt x="578263" y="444507"/>
                  <a:pt x="570732" y="435721"/>
                </a:cubicBezTo>
                <a:cubicBezTo>
                  <a:pt x="565932" y="430121"/>
                  <a:pt x="561757" y="423907"/>
                  <a:pt x="558459" y="417310"/>
                </a:cubicBezTo>
                <a:cubicBezTo>
                  <a:pt x="555566" y="411524"/>
                  <a:pt x="556363" y="403950"/>
                  <a:pt x="552322" y="398899"/>
                </a:cubicBezTo>
                <a:cubicBezTo>
                  <a:pt x="547714" y="393140"/>
                  <a:pt x="540048" y="390717"/>
                  <a:pt x="533911" y="386626"/>
                </a:cubicBezTo>
                <a:cubicBezTo>
                  <a:pt x="529820" y="378443"/>
                  <a:pt x="528106" y="368547"/>
                  <a:pt x="521637" y="362078"/>
                </a:cubicBezTo>
                <a:cubicBezTo>
                  <a:pt x="517063" y="357504"/>
                  <a:pt x="509172" y="358489"/>
                  <a:pt x="503226" y="355941"/>
                </a:cubicBezTo>
                <a:cubicBezTo>
                  <a:pt x="494818" y="352337"/>
                  <a:pt x="486524" y="348374"/>
                  <a:pt x="478679" y="343667"/>
                </a:cubicBezTo>
                <a:cubicBezTo>
                  <a:pt x="426491" y="312355"/>
                  <a:pt x="460941" y="323891"/>
                  <a:pt x="417310" y="312983"/>
                </a:cubicBezTo>
                <a:cubicBezTo>
                  <a:pt x="381927" y="289394"/>
                  <a:pt x="416061" y="309818"/>
                  <a:pt x="380488" y="294572"/>
                </a:cubicBezTo>
                <a:cubicBezTo>
                  <a:pt x="372080" y="290968"/>
                  <a:pt x="364349" y="285902"/>
                  <a:pt x="355941" y="282298"/>
                </a:cubicBezTo>
                <a:cubicBezTo>
                  <a:pt x="349995" y="279750"/>
                  <a:pt x="343185" y="279303"/>
                  <a:pt x="337530" y="276161"/>
                </a:cubicBezTo>
                <a:cubicBezTo>
                  <a:pt x="314456" y="263342"/>
                  <a:pt x="269843" y="228464"/>
                  <a:pt x="251613" y="214792"/>
                </a:cubicBezTo>
                <a:cubicBezTo>
                  <a:pt x="243430" y="208655"/>
                  <a:pt x="234298" y="203614"/>
                  <a:pt x="227065" y="196381"/>
                </a:cubicBezTo>
                <a:cubicBezTo>
                  <a:pt x="216837" y="186153"/>
                  <a:pt x="207576" y="174856"/>
                  <a:pt x="196381" y="165697"/>
                </a:cubicBezTo>
                <a:cubicBezTo>
                  <a:pt x="184964" y="156356"/>
                  <a:pt x="169990" y="151580"/>
                  <a:pt x="159559" y="141149"/>
                </a:cubicBezTo>
                <a:lnTo>
                  <a:pt x="92053" y="73643"/>
                </a:lnTo>
                <a:lnTo>
                  <a:pt x="67506" y="49095"/>
                </a:lnTo>
                <a:cubicBezTo>
                  <a:pt x="61369" y="42958"/>
                  <a:pt x="56316" y="35499"/>
                  <a:pt x="49095" y="30685"/>
                </a:cubicBezTo>
                <a:cubicBezTo>
                  <a:pt x="42958" y="26594"/>
                  <a:pt x="37281" y="21710"/>
                  <a:pt x="30684" y="18411"/>
                </a:cubicBezTo>
                <a:cubicBezTo>
                  <a:pt x="24898" y="15518"/>
                  <a:pt x="18279" y="14677"/>
                  <a:pt x="12273" y="12274"/>
                </a:cubicBezTo>
                <a:cubicBezTo>
                  <a:pt x="8026" y="10575"/>
                  <a:pt x="2045" y="2046"/>
                  <a:pt x="0" y="0"/>
                </a:cubicBezTo>
                <a:close/>
              </a:path>
            </a:pathLst>
          </a:cu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5" name="Straight Connector 4"/>
          <p:cNvCxnSpPr/>
          <p:nvPr/>
        </p:nvCxnSpPr>
        <p:spPr>
          <a:xfrm>
            <a:off x="1828800" y="5638800"/>
            <a:ext cx="6934200" cy="0"/>
          </a:xfrm>
          <a:prstGeom prst="line">
            <a:avLst/>
          </a:prstGeom>
          <a:ln w="1270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5400000" flipH="1" flipV="1">
            <a:off x="-685800" y="3124200"/>
            <a:ext cx="5181600" cy="0"/>
          </a:xfrm>
          <a:prstGeom prst="line">
            <a:avLst/>
          </a:prstGeom>
          <a:ln w="1270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191001" y="5791202"/>
            <a:ext cx="1193468" cy="646331"/>
          </a:xfrm>
          <a:prstGeom prst="rect">
            <a:avLst/>
          </a:prstGeom>
          <a:noFill/>
        </p:spPr>
        <p:txBody>
          <a:bodyPr wrap="none" rtlCol="0">
            <a:spAutoFit/>
          </a:bodyPr>
          <a:lstStyle/>
          <a:p>
            <a:r>
              <a:rPr lang="en-US" sz="3600" dirty="0" smtClean="0"/>
              <a:t>Time</a:t>
            </a:r>
            <a:endParaRPr lang="en-US" sz="3600" dirty="0"/>
          </a:p>
        </p:txBody>
      </p:sp>
      <p:sp>
        <p:nvSpPr>
          <p:cNvPr id="11" name="TextBox 10"/>
          <p:cNvSpPr txBox="1"/>
          <p:nvPr/>
        </p:nvSpPr>
        <p:spPr>
          <a:xfrm>
            <a:off x="152401" y="2819401"/>
            <a:ext cx="1672253" cy="1200329"/>
          </a:xfrm>
          <a:prstGeom prst="rect">
            <a:avLst/>
          </a:prstGeom>
          <a:noFill/>
        </p:spPr>
        <p:txBody>
          <a:bodyPr wrap="none" rtlCol="0">
            <a:spAutoFit/>
          </a:bodyPr>
          <a:lstStyle/>
          <a:p>
            <a:r>
              <a:rPr lang="en-US" sz="3600" dirty="0" smtClean="0"/>
              <a:t>% of </a:t>
            </a:r>
          </a:p>
          <a:p>
            <a:r>
              <a:rPr lang="en-US" sz="3600" dirty="0" smtClean="0"/>
              <a:t>players</a:t>
            </a:r>
            <a:endParaRPr lang="en-US" sz="3600" dirty="0"/>
          </a:p>
        </p:txBody>
      </p:sp>
      <p:sp>
        <p:nvSpPr>
          <p:cNvPr id="14" name="Freeform 13"/>
          <p:cNvSpPr/>
          <p:nvPr/>
        </p:nvSpPr>
        <p:spPr>
          <a:xfrm>
            <a:off x="1981200" y="1614008"/>
            <a:ext cx="6400800" cy="3872392"/>
          </a:xfrm>
          <a:custGeom>
            <a:avLst/>
            <a:gdLst>
              <a:gd name="connsiteX0" fmla="*/ 0 w 6498991"/>
              <a:gd name="connsiteY0" fmla="*/ 0 h 3860220"/>
              <a:gd name="connsiteX1" fmla="*/ 184108 w 6498991"/>
              <a:gd name="connsiteY1" fmla="*/ 12274 h 3860220"/>
              <a:gd name="connsiteX2" fmla="*/ 257751 w 6498991"/>
              <a:gd name="connsiteY2" fmla="*/ 42958 h 3860220"/>
              <a:gd name="connsiteX3" fmla="*/ 288435 w 6498991"/>
              <a:gd name="connsiteY3" fmla="*/ 55232 h 3860220"/>
              <a:gd name="connsiteX4" fmla="*/ 349805 w 6498991"/>
              <a:gd name="connsiteY4" fmla="*/ 98191 h 3860220"/>
              <a:gd name="connsiteX5" fmla="*/ 368215 w 6498991"/>
              <a:gd name="connsiteY5" fmla="*/ 116601 h 3860220"/>
              <a:gd name="connsiteX6" fmla="*/ 392763 w 6498991"/>
              <a:gd name="connsiteY6" fmla="*/ 135012 h 3860220"/>
              <a:gd name="connsiteX7" fmla="*/ 454132 w 6498991"/>
              <a:gd name="connsiteY7" fmla="*/ 202518 h 3860220"/>
              <a:gd name="connsiteX8" fmla="*/ 478680 w 6498991"/>
              <a:gd name="connsiteY8" fmla="*/ 251613 h 3860220"/>
              <a:gd name="connsiteX9" fmla="*/ 503227 w 6498991"/>
              <a:gd name="connsiteY9" fmla="*/ 362078 h 3860220"/>
              <a:gd name="connsiteX10" fmla="*/ 521638 w 6498991"/>
              <a:gd name="connsiteY10" fmla="*/ 386626 h 3860220"/>
              <a:gd name="connsiteX11" fmla="*/ 613692 w 6498991"/>
              <a:gd name="connsiteY11" fmla="*/ 466405 h 3860220"/>
              <a:gd name="connsiteX12" fmla="*/ 668924 w 6498991"/>
              <a:gd name="connsiteY12" fmla="*/ 515501 h 3860220"/>
              <a:gd name="connsiteX13" fmla="*/ 718019 w 6498991"/>
              <a:gd name="connsiteY13" fmla="*/ 576870 h 3860220"/>
              <a:gd name="connsiteX14" fmla="*/ 742567 w 6498991"/>
              <a:gd name="connsiteY14" fmla="*/ 607554 h 3860220"/>
              <a:gd name="connsiteX15" fmla="*/ 760978 w 6498991"/>
              <a:gd name="connsiteY15" fmla="*/ 644376 h 3860220"/>
              <a:gd name="connsiteX16" fmla="*/ 785525 w 6498991"/>
              <a:gd name="connsiteY16" fmla="*/ 760977 h 3860220"/>
              <a:gd name="connsiteX17" fmla="*/ 810073 w 6498991"/>
              <a:gd name="connsiteY17" fmla="*/ 840757 h 3860220"/>
              <a:gd name="connsiteX18" fmla="*/ 859168 w 6498991"/>
              <a:gd name="connsiteY18" fmla="*/ 920537 h 3860220"/>
              <a:gd name="connsiteX19" fmla="*/ 883716 w 6498991"/>
              <a:gd name="connsiteY19" fmla="*/ 951222 h 3860220"/>
              <a:gd name="connsiteX20" fmla="*/ 1129192 w 6498991"/>
              <a:gd name="connsiteY20" fmla="*/ 1172150 h 3860220"/>
              <a:gd name="connsiteX21" fmla="*/ 1251931 w 6498991"/>
              <a:gd name="connsiteY21" fmla="*/ 1276478 h 3860220"/>
              <a:gd name="connsiteX22" fmla="*/ 1343984 w 6498991"/>
              <a:gd name="connsiteY22" fmla="*/ 1417627 h 3860220"/>
              <a:gd name="connsiteX23" fmla="*/ 1380806 w 6498991"/>
              <a:gd name="connsiteY23" fmla="*/ 1595597 h 3860220"/>
              <a:gd name="connsiteX24" fmla="*/ 1393080 w 6498991"/>
              <a:gd name="connsiteY24" fmla="*/ 1650830 h 3860220"/>
              <a:gd name="connsiteX25" fmla="*/ 1417627 w 6498991"/>
              <a:gd name="connsiteY25" fmla="*/ 1706062 h 3860220"/>
              <a:gd name="connsiteX26" fmla="*/ 1436038 w 6498991"/>
              <a:gd name="connsiteY26" fmla="*/ 1755157 h 3860220"/>
              <a:gd name="connsiteX27" fmla="*/ 1472860 w 6498991"/>
              <a:gd name="connsiteY27" fmla="*/ 1804252 h 3860220"/>
              <a:gd name="connsiteX28" fmla="*/ 1546502 w 6498991"/>
              <a:gd name="connsiteY28" fmla="*/ 1896306 h 3860220"/>
              <a:gd name="connsiteX29" fmla="*/ 1626282 w 6498991"/>
              <a:gd name="connsiteY29" fmla="*/ 1982223 h 3860220"/>
              <a:gd name="connsiteX30" fmla="*/ 1693788 w 6498991"/>
              <a:gd name="connsiteY30" fmla="*/ 2019044 h 3860220"/>
              <a:gd name="connsiteX31" fmla="*/ 1736747 w 6498991"/>
              <a:gd name="connsiteY31" fmla="*/ 2049729 h 3860220"/>
              <a:gd name="connsiteX32" fmla="*/ 1834937 w 6498991"/>
              <a:gd name="connsiteY32" fmla="*/ 2104961 h 3860220"/>
              <a:gd name="connsiteX33" fmla="*/ 1945402 w 6498991"/>
              <a:gd name="connsiteY33" fmla="*/ 2160193 h 3860220"/>
              <a:gd name="connsiteX34" fmla="*/ 1994497 w 6498991"/>
              <a:gd name="connsiteY34" fmla="*/ 2209289 h 3860220"/>
              <a:gd name="connsiteX35" fmla="*/ 2104962 w 6498991"/>
              <a:gd name="connsiteY35" fmla="*/ 2350438 h 3860220"/>
              <a:gd name="connsiteX36" fmla="*/ 2190878 w 6498991"/>
              <a:gd name="connsiteY36" fmla="*/ 2436354 h 3860220"/>
              <a:gd name="connsiteX37" fmla="*/ 2289069 w 6498991"/>
              <a:gd name="connsiteY37" fmla="*/ 2491587 h 3860220"/>
              <a:gd name="connsiteX38" fmla="*/ 2356575 w 6498991"/>
              <a:gd name="connsiteY38" fmla="*/ 2528408 h 3860220"/>
              <a:gd name="connsiteX39" fmla="*/ 2399533 w 6498991"/>
              <a:gd name="connsiteY39" fmla="*/ 2552956 h 3860220"/>
              <a:gd name="connsiteX40" fmla="*/ 2454766 w 6498991"/>
              <a:gd name="connsiteY40" fmla="*/ 2571366 h 3860220"/>
              <a:gd name="connsiteX41" fmla="*/ 2485450 w 6498991"/>
              <a:gd name="connsiteY41" fmla="*/ 2589777 h 3860220"/>
              <a:gd name="connsiteX42" fmla="*/ 2534545 w 6498991"/>
              <a:gd name="connsiteY42" fmla="*/ 2602051 h 3860220"/>
              <a:gd name="connsiteX43" fmla="*/ 2718653 w 6498991"/>
              <a:gd name="connsiteY43" fmla="*/ 2626599 h 3860220"/>
              <a:gd name="connsiteX44" fmla="*/ 2884349 w 6498991"/>
              <a:gd name="connsiteY44" fmla="*/ 2706379 h 3860220"/>
              <a:gd name="connsiteX45" fmla="*/ 2994814 w 6498991"/>
              <a:gd name="connsiteY45" fmla="*/ 2786158 h 3860220"/>
              <a:gd name="connsiteX46" fmla="*/ 3037772 w 6498991"/>
              <a:gd name="connsiteY46" fmla="*/ 2822980 h 3860220"/>
              <a:gd name="connsiteX47" fmla="*/ 3148237 w 6498991"/>
              <a:gd name="connsiteY47" fmla="*/ 2902760 h 3860220"/>
              <a:gd name="connsiteX48" fmla="*/ 3197332 w 6498991"/>
              <a:gd name="connsiteY48" fmla="*/ 2939581 h 3860220"/>
              <a:gd name="connsiteX49" fmla="*/ 3252564 w 6498991"/>
              <a:gd name="connsiteY49" fmla="*/ 2964129 h 3860220"/>
              <a:gd name="connsiteX50" fmla="*/ 3387576 w 6498991"/>
              <a:gd name="connsiteY50" fmla="*/ 3050046 h 3860220"/>
              <a:gd name="connsiteX51" fmla="*/ 3528725 w 6498991"/>
              <a:gd name="connsiteY51" fmla="*/ 3123689 h 3860220"/>
              <a:gd name="connsiteX52" fmla="*/ 3577821 w 6498991"/>
              <a:gd name="connsiteY52" fmla="*/ 3135962 h 3860220"/>
              <a:gd name="connsiteX53" fmla="*/ 3700559 w 6498991"/>
              <a:gd name="connsiteY53" fmla="*/ 3154373 h 3860220"/>
              <a:gd name="connsiteX54" fmla="*/ 4001268 w 6498991"/>
              <a:gd name="connsiteY54" fmla="*/ 3154373 h 3860220"/>
              <a:gd name="connsiteX55" fmla="*/ 4019678 w 6498991"/>
              <a:gd name="connsiteY55" fmla="*/ 3160510 h 3860220"/>
              <a:gd name="connsiteX56" fmla="*/ 4117869 w 6498991"/>
              <a:gd name="connsiteY56" fmla="*/ 3215742 h 3860220"/>
              <a:gd name="connsiteX57" fmla="*/ 4154690 w 6498991"/>
              <a:gd name="connsiteY57" fmla="*/ 3228016 h 3860220"/>
              <a:gd name="connsiteX58" fmla="*/ 4179238 w 6498991"/>
              <a:gd name="connsiteY58" fmla="*/ 3246427 h 3860220"/>
              <a:gd name="connsiteX59" fmla="*/ 4301976 w 6498991"/>
              <a:gd name="connsiteY59" fmla="*/ 3301659 h 3860220"/>
              <a:gd name="connsiteX60" fmla="*/ 4412441 w 6498991"/>
              <a:gd name="connsiteY60" fmla="*/ 3344618 h 3860220"/>
              <a:gd name="connsiteX61" fmla="*/ 4492221 w 6498991"/>
              <a:gd name="connsiteY61" fmla="*/ 3369165 h 3860220"/>
              <a:gd name="connsiteX62" fmla="*/ 4559727 w 6498991"/>
              <a:gd name="connsiteY62" fmla="*/ 3387576 h 3860220"/>
              <a:gd name="connsiteX63" fmla="*/ 4811340 w 6498991"/>
              <a:gd name="connsiteY63" fmla="*/ 3455082 h 3860220"/>
              <a:gd name="connsiteX64" fmla="*/ 5118186 w 6498991"/>
              <a:gd name="connsiteY64" fmla="*/ 3467356 h 3860220"/>
              <a:gd name="connsiteX65" fmla="*/ 5222513 w 6498991"/>
              <a:gd name="connsiteY65" fmla="*/ 3504177 h 3860220"/>
              <a:gd name="connsiteX66" fmla="*/ 5382073 w 6498991"/>
              <a:gd name="connsiteY66" fmla="*/ 3590094 h 3860220"/>
              <a:gd name="connsiteX67" fmla="*/ 5510948 w 6498991"/>
              <a:gd name="connsiteY67" fmla="*/ 3639189 h 3860220"/>
              <a:gd name="connsiteX68" fmla="*/ 5547770 w 6498991"/>
              <a:gd name="connsiteY68" fmla="*/ 3657600 h 3860220"/>
              <a:gd name="connsiteX69" fmla="*/ 5566180 w 6498991"/>
              <a:gd name="connsiteY69" fmla="*/ 3663737 h 3860220"/>
              <a:gd name="connsiteX70" fmla="*/ 5596865 w 6498991"/>
              <a:gd name="connsiteY70" fmla="*/ 3682148 h 3860220"/>
              <a:gd name="connsiteX71" fmla="*/ 5615276 w 6498991"/>
              <a:gd name="connsiteY71" fmla="*/ 3694422 h 3860220"/>
              <a:gd name="connsiteX72" fmla="*/ 5670508 w 6498991"/>
              <a:gd name="connsiteY72" fmla="*/ 3706695 h 3860220"/>
              <a:gd name="connsiteX73" fmla="*/ 5817794 w 6498991"/>
              <a:gd name="connsiteY73" fmla="*/ 3749654 h 3860220"/>
              <a:gd name="connsiteX74" fmla="*/ 5903711 w 6498991"/>
              <a:gd name="connsiteY74" fmla="*/ 3761928 h 3860220"/>
              <a:gd name="connsiteX75" fmla="*/ 6093955 w 6498991"/>
              <a:gd name="connsiteY75" fmla="*/ 3804886 h 3860220"/>
              <a:gd name="connsiteX76" fmla="*/ 6192145 w 6498991"/>
              <a:gd name="connsiteY76" fmla="*/ 3829434 h 3860220"/>
              <a:gd name="connsiteX77" fmla="*/ 6247378 w 6498991"/>
              <a:gd name="connsiteY77" fmla="*/ 3835571 h 3860220"/>
              <a:gd name="connsiteX78" fmla="*/ 6314884 w 6498991"/>
              <a:gd name="connsiteY78" fmla="*/ 3847844 h 3860220"/>
              <a:gd name="connsiteX79" fmla="*/ 6370116 w 6498991"/>
              <a:gd name="connsiteY79" fmla="*/ 3853981 h 3860220"/>
              <a:gd name="connsiteX80" fmla="*/ 6498991 w 6498991"/>
              <a:gd name="connsiteY80" fmla="*/ 3860118 h 386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498991" h="3860220">
                <a:moveTo>
                  <a:pt x="0" y="0"/>
                </a:moveTo>
                <a:cubicBezTo>
                  <a:pt x="3659" y="193"/>
                  <a:pt x="156506" y="6754"/>
                  <a:pt x="184108" y="12274"/>
                </a:cubicBezTo>
                <a:cubicBezTo>
                  <a:pt x="269184" y="29289"/>
                  <a:pt x="214509" y="21338"/>
                  <a:pt x="257751" y="42958"/>
                </a:cubicBezTo>
                <a:cubicBezTo>
                  <a:pt x="267604" y="47884"/>
                  <a:pt x="278764" y="49957"/>
                  <a:pt x="288435" y="55232"/>
                </a:cubicBezTo>
                <a:cubicBezTo>
                  <a:pt x="298118" y="60514"/>
                  <a:pt x="338174" y="88222"/>
                  <a:pt x="349805" y="98191"/>
                </a:cubicBezTo>
                <a:cubicBezTo>
                  <a:pt x="356394" y="103839"/>
                  <a:pt x="361626" y="110953"/>
                  <a:pt x="368215" y="116601"/>
                </a:cubicBezTo>
                <a:cubicBezTo>
                  <a:pt x="375981" y="123257"/>
                  <a:pt x="385160" y="128170"/>
                  <a:pt x="392763" y="135012"/>
                </a:cubicBezTo>
                <a:cubicBezTo>
                  <a:pt x="408228" y="148930"/>
                  <a:pt x="441845" y="182553"/>
                  <a:pt x="454132" y="202518"/>
                </a:cubicBezTo>
                <a:cubicBezTo>
                  <a:pt x="463721" y="218100"/>
                  <a:pt x="478680" y="251613"/>
                  <a:pt x="478680" y="251613"/>
                </a:cubicBezTo>
                <a:cubicBezTo>
                  <a:pt x="484677" y="281598"/>
                  <a:pt x="496842" y="343988"/>
                  <a:pt x="503227" y="362078"/>
                </a:cubicBezTo>
                <a:cubicBezTo>
                  <a:pt x="506631" y="371723"/>
                  <a:pt x="514981" y="378860"/>
                  <a:pt x="521638" y="386626"/>
                </a:cubicBezTo>
                <a:cubicBezTo>
                  <a:pt x="542099" y="410497"/>
                  <a:pt x="609026" y="462563"/>
                  <a:pt x="613692" y="466405"/>
                </a:cubicBezTo>
                <a:cubicBezTo>
                  <a:pt x="637545" y="486049"/>
                  <a:pt x="649132" y="492410"/>
                  <a:pt x="668924" y="515501"/>
                </a:cubicBezTo>
                <a:cubicBezTo>
                  <a:pt x="685973" y="535391"/>
                  <a:pt x="701654" y="556414"/>
                  <a:pt x="718019" y="576870"/>
                </a:cubicBezTo>
                <a:cubicBezTo>
                  <a:pt x="726202" y="587098"/>
                  <a:pt x="736709" y="595838"/>
                  <a:pt x="742567" y="607554"/>
                </a:cubicBezTo>
                <a:lnTo>
                  <a:pt x="760978" y="644376"/>
                </a:lnTo>
                <a:cubicBezTo>
                  <a:pt x="785386" y="803042"/>
                  <a:pt x="759853" y="666848"/>
                  <a:pt x="785525" y="760977"/>
                </a:cubicBezTo>
                <a:cubicBezTo>
                  <a:pt x="798931" y="810131"/>
                  <a:pt x="781563" y="779666"/>
                  <a:pt x="810073" y="840757"/>
                </a:cubicBezTo>
                <a:cubicBezTo>
                  <a:pt x="819500" y="860957"/>
                  <a:pt x="845544" y="901804"/>
                  <a:pt x="859168" y="920537"/>
                </a:cubicBezTo>
                <a:cubicBezTo>
                  <a:pt x="866872" y="931130"/>
                  <a:pt x="874672" y="941747"/>
                  <a:pt x="883716" y="951222"/>
                </a:cubicBezTo>
                <a:cubicBezTo>
                  <a:pt x="998212" y="1071170"/>
                  <a:pt x="991056" y="1058391"/>
                  <a:pt x="1129192" y="1172150"/>
                </a:cubicBezTo>
                <a:cubicBezTo>
                  <a:pt x="1139924" y="1180988"/>
                  <a:pt x="1239222" y="1260591"/>
                  <a:pt x="1251931" y="1276478"/>
                </a:cubicBezTo>
                <a:cubicBezTo>
                  <a:pt x="1319894" y="1361432"/>
                  <a:pt x="1288606" y="1314781"/>
                  <a:pt x="1343984" y="1417627"/>
                </a:cubicBezTo>
                <a:cubicBezTo>
                  <a:pt x="1371692" y="1542309"/>
                  <a:pt x="1338439" y="1390827"/>
                  <a:pt x="1380806" y="1595597"/>
                </a:cubicBezTo>
                <a:cubicBezTo>
                  <a:pt x="1384627" y="1614066"/>
                  <a:pt x="1385420" y="1633595"/>
                  <a:pt x="1393080" y="1650830"/>
                </a:cubicBezTo>
                <a:cubicBezTo>
                  <a:pt x="1401262" y="1669241"/>
                  <a:pt x="1409956" y="1687432"/>
                  <a:pt x="1417627" y="1706062"/>
                </a:cubicBezTo>
                <a:cubicBezTo>
                  <a:pt x="1424282" y="1722223"/>
                  <a:pt x="1427469" y="1739924"/>
                  <a:pt x="1436038" y="1755157"/>
                </a:cubicBezTo>
                <a:cubicBezTo>
                  <a:pt x="1446067" y="1772986"/>
                  <a:pt x="1461271" y="1787395"/>
                  <a:pt x="1472860" y="1804252"/>
                </a:cubicBezTo>
                <a:cubicBezTo>
                  <a:pt x="1541220" y="1903685"/>
                  <a:pt x="1461625" y="1804901"/>
                  <a:pt x="1546502" y="1896306"/>
                </a:cubicBezTo>
                <a:cubicBezTo>
                  <a:pt x="1568090" y="1919555"/>
                  <a:pt x="1600497" y="1963600"/>
                  <a:pt x="1626282" y="1982223"/>
                </a:cubicBezTo>
                <a:cubicBezTo>
                  <a:pt x="1647061" y="1997230"/>
                  <a:pt x="1671917" y="2005678"/>
                  <a:pt x="1693788" y="2019044"/>
                </a:cubicBezTo>
                <a:cubicBezTo>
                  <a:pt x="1708804" y="2028220"/>
                  <a:pt x="1722105" y="2039968"/>
                  <a:pt x="1736747" y="2049729"/>
                </a:cubicBezTo>
                <a:cubicBezTo>
                  <a:pt x="1769050" y="2071265"/>
                  <a:pt x="1799211" y="2089650"/>
                  <a:pt x="1834937" y="2104961"/>
                </a:cubicBezTo>
                <a:cubicBezTo>
                  <a:pt x="1881193" y="2124785"/>
                  <a:pt x="1899082" y="2113872"/>
                  <a:pt x="1945402" y="2160193"/>
                </a:cubicBezTo>
                <a:cubicBezTo>
                  <a:pt x="1961767" y="2176558"/>
                  <a:pt x="1980811" y="2190626"/>
                  <a:pt x="1994497" y="2209289"/>
                </a:cubicBezTo>
                <a:cubicBezTo>
                  <a:pt x="2038994" y="2269967"/>
                  <a:pt x="2057445" y="2300658"/>
                  <a:pt x="2104962" y="2350438"/>
                </a:cubicBezTo>
                <a:cubicBezTo>
                  <a:pt x="2132927" y="2379735"/>
                  <a:pt x="2155578" y="2416498"/>
                  <a:pt x="2190878" y="2436354"/>
                </a:cubicBezTo>
                <a:lnTo>
                  <a:pt x="2289069" y="2491587"/>
                </a:lnTo>
                <a:cubicBezTo>
                  <a:pt x="2311475" y="2504035"/>
                  <a:pt x="2334169" y="2515960"/>
                  <a:pt x="2356575" y="2528408"/>
                </a:cubicBezTo>
                <a:cubicBezTo>
                  <a:pt x="2370992" y="2536417"/>
                  <a:pt x="2383887" y="2547741"/>
                  <a:pt x="2399533" y="2552956"/>
                </a:cubicBezTo>
                <a:cubicBezTo>
                  <a:pt x="2417944" y="2559093"/>
                  <a:pt x="2436928" y="2563721"/>
                  <a:pt x="2454766" y="2571366"/>
                </a:cubicBezTo>
                <a:cubicBezTo>
                  <a:pt x="2465729" y="2576065"/>
                  <a:pt x="2474317" y="2585495"/>
                  <a:pt x="2485450" y="2589777"/>
                </a:cubicBezTo>
                <a:cubicBezTo>
                  <a:pt x="2501194" y="2595833"/>
                  <a:pt x="2518004" y="2598743"/>
                  <a:pt x="2534545" y="2602051"/>
                </a:cubicBezTo>
                <a:cubicBezTo>
                  <a:pt x="2595763" y="2614295"/>
                  <a:pt x="2656612" y="2620395"/>
                  <a:pt x="2718653" y="2626599"/>
                </a:cubicBezTo>
                <a:cubicBezTo>
                  <a:pt x="2764351" y="2646909"/>
                  <a:pt x="2852216" y="2684957"/>
                  <a:pt x="2884349" y="2706379"/>
                </a:cubicBezTo>
                <a:cubicBezTo>
                  <a:pt x="2942565" y="2745189"/>
                  <a:pt x="2939427" y="2741156"/>
                  <a:pt x="2994814" y="2786158"/>
                </a:cubicBezTo>
                <a:cubicBezTo>
                  <a:pt x="3009451" y="2798051"/>
                  <a:pt x="3022757" y="2811568"/>
                  <a:pt x="3037772" y="2822980"/>
                </a:cubicBezTo>
                <a:cubicBezTo>
                  <a:pt x="3073934" y="2850463"/>
                  <a:pt x="3111565" y="2875961"/>
                  <a:pt x="3148237" y="2902760"/>
                </a:cubicBezTo>
                <a:cubicBezTo>
                  <a:pt x="3164753" y="2914829"/>
                  <a:pt x="3178639" y="2931273"/>
                  <a:pt x="3197332" y="2939581"/>
                </a:cubicBezTo>
                <a:cubicBezTo>
                  <a:pt x="3215743" y="2947764"/>
                  <a:pt x="3234985" y="2954285"/>
                  <a:pt x="3252564" y="2964129"/>
                </a:cubicBezTo>
                <a:cubicBezTo>
                  <a:pt x="3273954" y="2976108"/>
                  <a:pt x="3352773" y="3025952"/>
                  <a:pt x="3387576" y="3050046"/>
                </a:cubicBezTo>
                <a:cubicBezTo>
                  <a:pt x="3439310" y="3085862"/>
                  <a:pt x="3455618" y="3105414"/>
                  <a:pt x="3528725" y="3123689"/>
                </a:cubicBezTo>
                <a:cubicBezTo>
                  <a:pt x="3545090" y="3127780"/>
                  <a:pt x="3561280" y="3132654"/>
                  <a:pt x="3577821" y="3135962"/>
                </a:cubicBezTo>
                <a:cubicBezTo>
                  <a:pt x="3627777" y="3145953"/>
                  <a:pt x="3653248" y="3148459"/>
                  <a:pt x="3700559" y="3154373"/>
                </a:cubicBezTo>
                <a:cubicBezTo>
                  <a:pt x="3814956" y="3151195"/>
                  <a:pt x="3896255" y="3141246"/>
                  <a:pt x="4001268" y="3154373"/>
                </a:cubicBezTo>
                <a:cubicBezTo>
                  <a:pt x="4007687" y="3155175"/>
                  <a:pt x="4013789" y="3157833"/>
                  <a:pt x="4019678" y="3160510"/>
                </a:cubicBezTo>
                <a:cubicBezTo>
                  <a:pt x="4188153" y="3237091"/>
                  <a:pt x="3945551" y="3129583"/>
                  <a:pt x="4117869" y="3215742"/>
                </a:cubicBezTo>
                <a:cubicBezTo>
                  <a:pt x="4129441" y="3221528"/>
                  <a:pt x="4142416" y="3223925"/>
                  <a:pt x="4154690" y="3228016"/>
                </a:cubicBezTo>
                <a:cubicBezTo>
                  <a:pt x="4162873" y="3234153"/>
                  <a:pt x="4170467" y="3241165"/>
                  <a:pt x="4179238" y="3246427"/>
                </a:cubicBezTo>
                <a:cubicBezTo>
                  <a:pt x="4205825" y="3262379"/>
                  <a:pt x="4289961" y="3296653"/>
                  <a:pt x="4301976" y="3301659"/>
                </a:cubicBezTo>
                <a:cubicBezTo>
                  <a:pt x="4313421" y="3306428"/>
                  <a:pt x="4395194" y="3339311"/>
                  <a:pt x="4412441" y="3344618"/>
                </a:cubicBezTo>
                <a:lnTo>
                  <a:pt x="4492221" y="3369165"/>
                </a:lnTo>
                <a:cubicBezTo>
                  <a:pt x="4514612" y="3375696"/>
                  <a:pt x="4537600" y="3380200"/>
                  <a:pt x="4559727" y="3387576"/>
                </a:cubicBezTo>
                <a:cubicBezTo>
                  <a:pt x="4670148" y="3424384"/>
                  <a:pt x="4632975" y="3442341"/>
                  <a:pt x="4811340" y="3455082"/>
                </a:cubicBezTo>
                <a:cubicBezTo>
                  <a:pt x="4970741" y="3466468"/>
                  <a:pt x="4868556" y="3460422"/>
                  <a:pt x="5118186" y="3467356"/>
                </a:cubicBezTo>
                <a:cubicBezTo>
                  <a:pt x="5130877" y="3471586"/>
                  <a:pt x="5208494" y="3496700"/>
                  <a:pt x="5222513" y="3504177"/>
                </a:cubicBezTo>
                <a:cubicBezTo>
                  <a:pt x="5360039" y="3577525"/>
                  <a:pt x="5103982" y="3484155"/>
                  <a:pt x="5382073" y="3590094"/>
                </a:cubicBezTo>
                <a:cubicBezTo>
                  <a:pt x="5425031" y="3606459"/>
                  <a:pt x="5469831" y="3618631"/>
                  <a:pt x="5510948" y="3639189"/>
                </a:cubicBezTo>
                <a:cubicBezTo>
                  <a:pt x="5523222" y="3645326"/>
                  <a:pt x="5535230" y="3652027"/>
                  <a:pt x="5547770" y="3657600"/>
                </a:cubicBezTo>
                <a:cubicBezTo>
                  <a:pt x="5553681" y="3660227"/>
                  <a:pt x="5560394" y="3660844"/>
                  <a:pt x="5566180" y="3663737"/>
                </a:cubicBezTo>
                <a:cubicBezTo>
                  <a:pt x="5576849" y="3669072"/>
                  <a:pt x="5586750" y="3675826"/>
                  <a:pt x="5596865" y="3682148"/>
                </a:cubicBezTo>
                <a:cubicBezTo>
                  <a:pt x="5603120" y="3686057"/>
                  <a:pt x="5608279" y="3692090"/>
                  <a:pt x="5615276" y="3694422"/>
                </a:cubicBezTo>
                <a:cubicBezTo>
                  <a:pt x="5633168" y="3700386"/>
                  <a:pt x="5652336" y="3701647"/>
                  <a:pt x="5670508" y="3706695"/>
                </a:cubicBezTo>
                <a:cubicBezTo>
                  <a:pt x="5765685" y="3733133"/>
                  <a:pt x="5690924" y="3723405"/>
                  <a:pt x="5817794" y="3749654"/>
                </a:cubicBezTo>
                <a:cubicBezTo>
                  <a:pt x="5846124" y="3755515"/>
                  <a:pt x="5875343" y="3756254"/>
                  <a:pt x="5903711" y="3761928"/>
                </a:cubicBezTo>
                <a:cubicBezTo>
                  <a:pt x="5967460" y="3774678"/>
                  <a:pt x="6030885" y="3789118"/>
                  <a:pt x="6093955" y="3804886"/>
                </a:cubicBezTo>
                <a:cubicBezTo>
                  <a:pt x="6126685" y="3813069"/>
                  <a:pt x="6159063" y="3822817"/>
                  <a:pt x="6192145" y="3829434"/>
                </a:cubicBezTo>
                <a:cubicBezTo>
                  <a:pt x="6210310" y="3833067"/>
                  <a:pt x="6229059" y="3832823"/>
                  <a:pt x="6247378" y="3835571"/>
                </a:cubicBezTo>
                <a:cubicBezTo>
                  <a:pt x="6269996" y="3838964"/>
                  <a:pt x="6292266" y="3844451"/>
                  <a:pt x="6314884" y="3847844"/>
                </a:cubicBezTo>
                <a:cubicBezTo>
                  <a:pt x="6333203" y="3850592"/>
                  <a:pt x="6351636" y="3852706"/>
                  <a:pt x="6370116" y="3853981"/>
                </a:cubicBezTo>
                <a:cubicBezTo>
                  <a:pt x="6460582" y="3860220"/>
                  <a:pt x="6453604" y="3860118"/>
                  <a:pt x="6498991" y="3860118"/>
                </a:cubicBezTo>
              </a:path>
            </a:pathLst>
          </a:custGeom>
          <a:ln w="76200">
            <a:solidFill>
              <a:schemeClr val="tx1">
                <a:alpha val="31000"/>
              </a:schemeClr>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8" name="TextBox 17"/>
          <p:cNvSpPr txBox="1"/>
          <p:nvPr/>
        </p:nvSpPr>
        <p:spPr>
          <a:xfrm>
            <a:off x="1295401" y="1447800"/>
            <a:ext cx="569387" cy="369332"/>
          </a:xfrm>
          <a:prstGeom prst="rect">
            <a:avLst/>
          </a:prstGeom>
          <a:noFill/>
        </p:spPr>
        <p:txBody>
          <a:bodyPr wrap="none" rtlCol="0">
            <a:spAutoFit/>
          </a:bodyPr>
          <a:lstStyle/>
          <a:p>
            <a:r>
              <a:rPr lang="en-US" dirty="0" smtClean="0"/>
              <a:t>100</a:t>
            </a:r>
            <a:endParaRPr lang="en-US" dirty="0"/>
          </a:p>
        </p:txBody>
      </p:sp>
      <p:sp>
        <p:nvSpPr>
          <p:cNvPr id="19" name="TextBox 18"/>
          <p:cNvSpPr txBox="1"/>
          <p:nvPr/>
        </p:nvSpPr>
        <p:spPr>
          <a:xfrm>
            <a:off x="1447800" y="5257800"/>
            <a:ext cx="312906" cy="369332"/>
          </a:xfrm>
          <a:prstGeom prst="rect">
            <a:avLst/>
          </a:prstGeom>
          <a:noFill/>
        </p:spPr>
        <p:txBody>
          <a:bodyPr wrap="none" rtlCol="0">
            <a:spAutoFit/>
          </a:bodyPr>
          <a:lstStyle/>
          <a:p>
            <a:r>
              <a:rPr lang="en-US" dirty="0" smtClean="0"/>
              <a:t>0</a:t>
            </a:r>
            <a:endParaRPr lang="en-US" dirty="0"/>
          </a:p>
        </p:txBody>
      </p:sp>
      <p:sp>
        <p:nvSpPr>
          <p:cNvPr id="15" name="Freeform 14"/>
          <p:cNvSpPr/>
          <p:nvPr/>
        </p:nvSpPr>
        <p:spPr>
          <a:xfrm>
            <a:off x="1982223" y="1614008"/>
            <a:ext cx="7189878" cy="3798749"/>
          </a:xfrm>
          <a:custGeom>
            <a:avLst/>
            <a:gdLst>
              <a:gd name="connsiteX0" fmla="*/ 0 w 7189878"/>
              <a:gd name="connsiteY0" fmla="*/ 0 h 3798749"/>
              <a:gd name="connsiteX1" fmla="*/ 202518 w 7189878"/>
              <a:gd name="connsiteY1" fmla="*/ 6137 h 3798749"/>
              <a:gd name="connsiteX2" fmla="*/ 220929 w 7189878"/>
              <a:gd name="connsiteY2" fmla="*/ 12274 h 3798749"/>
              <a:gd name="connsiteX3" fmla="*/ 263887 w 7189878"/>
              <a:gd name="connsiteY3" fmla="*/ 36822 h 3798749"/>
              <a:gd name="connsiteX4" fmla="*/ 282298 w 7189878"/>
              <a:gd name="connsiteY4" fmla="*/ 42958 h 3798749"/>
              <a:gd name="connsiteX5" fmla="*/ 331393 w 7189878"/>
              <a:gd name="connsiteY5" fmla="*/ 67506 h 3798749"/>
              <a:gd name="connsiteX6" fmla="*/ 368215 w 7189878"/>
              <a:gd name="connsiteY6" fmla="*/ 85917 h 3798749"/>
              <a:gd name="connsiteX7" fmla="*/ 411173 w 7189878"/>
              <a:gd name="connsiteY7" fmla="*/ 141149 h 3798749"/>
              <a:gd name="connsiteX8" fmla="*/ 441858 w 7189878"/>
              <a:gd name="connsiteY8" fmla="*/ 177971 h 3798749"/>
              <a:gd name="connsiteX9" fmla="*/ 454131 w 7189878"/>
              <a:gd name="connsiteY9" fmla="*/ 202518 h 3798749"/>
              <a:gd name="connsiteX10" fmla="*/ 478679 w 7189878"/>
              <a:gd name="connsiteY10" fmla="*/ 239340 h 3798749"/>
              <a:gd name="connsiteX11" fmla="*/ 509364 w 7189878"/>
              <a:gd name="connsiteY11" fmla="*/ 300709 h 3798749"/>
              <a:gd name="connsiteX12" fmla="*/ 527774 w 7189878"/>
              <a:gd name="connsiteY12" fmla="*/ 355941 h 3798749"/>
              <a:gd name="connsiteX13" fmla="*/ 540048 w 7189878"/>
              <a:gd name="connsiteY13" fmla="*/ 380489 h 3798749"/>
              <a:gd name="connsiteX14" fmla="*/ 558459 w 7189878"/>
              <a:gd name="connsiteY14" fmla="*/ 429584 h 3798749"/>
              <a:gd name="connsiteX15" fmla="*/ 576870 w 7189878"/>
              <a:gd name="connsiteY15" fmla="*/ 454132 h 3798749"/>
              <a:gd name="connsiteX16" fmla="*/ 595280 w 7189878"/>
              <a:gd name="connsiteY16" fmla="*/ 466405 h 3798749"/>
              <a:gd name="connsiteX17" fmla="*/ 650513 w 7189878"/>
              <a:gd name="connsiteY17" fmla="*/ 509364 h 3798749"/>
              <a:gd name="connsiteX18" fmla="*/ 675060 w 7189878"/>
              <a:gd name="connsiteY18" fmla="*/ 527775 h 3798749"/>
              <a:gd name="connsiteX19" fmla="*/ 724156 w 7189878"/>
              <a:gd name="connsiteY19" fmla="*/ 589144 h 3798749"/>
              <a:gd name="connsiteX20" fmla="*/ 742566 w 7189878"/>
              <a:gd name="connsiteY20" fmla="*/ 638239 h 3798749"/>
              <a:gd name="connsiteX21" fmla="*/ 748703 w 7189878"/>
              <a:gd name="connsiteY21" fmla="*/ 681197 h 3798749"/>
              <a:gd name="connsiteX22" fmla="*/ 760977 w 7189878"/>
              <a:gd name="connsiteY22" fmla="*/ 705745 h 3798749"/>
              <a:gd name="connsiteX23" fmla="*/ 773251 w 7189878"/>
              <a:gd name="connsiteY23" fmla="*/ 742566 h 3798749"/>
              <a:gd name="connsiteX24" fmla="*/ 785525 w 7189878"/>
              <a:gd name="connsiteY24" fmla="*/ 760977 h 3798749"/>
              <a:gd name="connsiteX25" fmla="*/ 797798 w 7189878"/>
              <a:gd name="connsiteY25" fmla="*/ 785525 h 3798749"/>
              <a:gd name="connsiteX26" fmla="*/ 828483 w 7189878"/>
              <a:gd name="connsiteY26" fmla="*/ 840757 h 3798749"/>
              <a:gd name="connsiteX27" fmla="*/ 846894 w 7189878"/>
              <a:gd name="connsiteY27" fmla="*/ 920537 h 3798749"/>
              <a:gd name="connsiteX28" fmla="*/ 853031 w 7189878"/>
              <a:gd name="connsiteY28" fmla="*/ 945085 h 3798749"/>
              <a:gd name="connsiteX29" fmla="*/ 865305 w 7189878"/>
              <a:gd name="connsiteY29" fmla="*/ 963495 h 3798749"/>
              <a:gd name="connsiteX30" fmla="*/ 871441 w 7189878"/>
              <a:gd name="connsiteY30" fmla="*/ 981906 h 3798749"/>
              <a:gd name="connsiteX31" fmla="*/ 920537 w 7189878"/>
              <a:gd name="connsiteY31" fmla="*/ 1037138 h 3798749"/>
              <a:gd name="connsiteX32" fmla="*/ 957358 w 7189878"/>
              <a:gd name="connsiteY32" fmla="*/ 1061686 h 3798749"/>
              <a:gd name="connsiteX33" fmla="*/ 969632 w 7189878"/>
              <a:gd name="connsiteY33" fmla="*/ 1080097 h 3798749"/>
              <a:gd name="connsiteX34" fmla="*/ 988043 w 7189878"/>
              <a:gd name="connsiteY34" fmla="*/ 1092371 h 3798749"/>
              <a:gd name="connsiteX35" fmla="*/ 1031001 w 7189878"/>
              <a:gd name="connsiteY35" fmla="*/ 1135329 h 3798749"/>
              <a:gd name="connsiteX36" fmla="*/ 1049412 w 7189878"/>
              <a:gd name="connsiteY36" fmla="*/ 1159877 h 3798749"/>
              <a:gd name="connsiteX37" fmla="*/ 1086233 w 7189878"/>
              <a:gd name="connsiteY37" fmla="*/ 1184424 h 3798749"/>
              <a:gd name="connsiteX38" fmla="*/ 1104644 w 7189878"/>
              <a:gd name="connsiteY38" fmla="*/ 1196698 h 3798749"/>
              <a:gd name="connsiteX39" fmla="*/ 1123055 w 7189878"/>
              <a:gd name="connsiteY39" fmla="*/ 1208972 h 3798749"/>
              <a:gd name="connsiteX40" fmla="*/ 1172150 w 7189878"/>
              <a:gd name="connsiteY40" fmla="*/ 1245793 h 3798749"/>
              <a:gd name="connsiteX41" fmla="*/ 1202835 w 7189878"/>
              <a:gd name="connsiteY41" fmla="*/ 1282615 h 3798749"/>
              <a:gd name="connsiteX42" fmla="*/ 1215109 w 7189878"/>
              <a:gd name="connsiteY42" fmla="*/ 1301026 h 3798749"/>
              <a:gd name="connsiteX43" fmla="*/ 1233519 w 7189878"/>
              <a:gd name="connsiteY43" fmla="*/ 1307162 h 3798749"/>
              <a:gd name="connsiteX44" fmla="*/ 1270341 w 7189878"/>
              <a:gd name="connsiteY44" fmla="*/ 1343984 h 3798749"/>
              <a:gd name="connsiteX45" fmla="*/ 1288751 w 7189878"/>
              <a:gd name="connsiteY45" fmla="*/ 1362395 h 3798749"/>
              <a:gd name="connsiteX46" fmla="*/ 1313299 w 7189878"/>
              <a:gd name="connsiteY46" fmla="*/ 1405353 h 3798749"/>
              <a:gd name="connsiteX47" fmla="*/ 1337847 w 7189878"/>
              <a:gd name="connsiteY47" fmla="*/ 1448311 h 3798749"/>
              <a:gd name="connsiteX48" fmla="*/ 1343984 w 7189878"/>
              <a:gd name="connsiteY48" fmla="*/ 1497407 h 3798749"/>
              <a:gd name="connsiteX49" fmla="*/ 1356258 w 7189878"/>
              <a:gd name="connsiteY49" fmla="*/ 1521954 h 3798749"/>
              <a:gd name="connsiteX50" fmla="*/ 1362394 w 7189878"/>
              <a:gd name="connsiteY50" fmla="*/ 1546502 h 3798749"/>
              <a:gd name="connsiteX51" fmla="*/ 1368531 w 7189878"/>
              <a:gd name="connsiteY51" fmla="*/ 1564913 h 3798749"/>
              <a:gd name="connsiteX52" fmla="*/ 1374668 w 7189878"/>
              <a:gd name="connsiteY52" fmla="*/ 1589460 h 3798749"/>
              <a:gd name="connsiteX53" fmla="*/ 1380805 w 7189878"/>
              <a:gd name="connsiteY53" fmla="*/ 1607871 h 3798749"/>
              <a:gd name="connsiteX54" fmla="*/ 1399216 w 7189878"/>
              <a:gd name="connsiteY54" fmla="*/ 1681514 h 3798749"/>
              <a:gd name="connsiteX55" fmla="*/ 1411490 w 7189878"/>
              <a:gd name="connsiteY55" fmla="*/ 1730609 h 3798749"/>
              <a:gd name="connsiteX56" fmla="*/ 1417627 w 7189878"/>
              <a:gd name="connsiteY56" fmla="*/ 1755157 h 3798749"/>
              <a:gd name="connsiteX57" fmla="*/ 1423764 w 7189878"/>
              <a:gd name="connsiteY57" fmla="*/ 1779705 h 3798749"/>
              <a:gd name="connsiteX58" fmla="*/ 1436037 w 7189878"/>
              <a:gd name="connsiteY58" fmla="*/ 1816526 h 3798749"/>
              <a:gd name="connsiteX59" fmla="*/ 1454448 w 7189878"/>
              <a:gd name="connsiteY59" fmla="*/ 1877895 h 3798749"/>
              <a:gd name="connsiteX60" fmla="*/ 1478996 w 7189878"/>
              <a:gd name="connsiteY60" fmla="*/ 1933128 h 3798749"/>
              <a:gd name="connsiteX61" fmla="*/ 1485133 w 7189878"/>
              <a:gd name="connsiteY61" fmla="*/ 1951538 h 3798749"/>
              <a:gd name="connsiteX62" fmla="*/ 1491270 w 7189878"/>
              <a:gd name="connsiteY62" fmla="*/ 1969949 h 3798749"/>
              <a:gd name="connsiteX63" fmla="*/ 1521954 w 7189878"/>
              <a:gd name="connsiteY63" fmla="*/ 2019044 h 3798749"/>
              <a:gd name="connsiteX64" fmla="*/ 1528091 w 7189878"/>
              <a:gd name="connsiteY64" fmla="*/ 2037455 h 3798749"/>
              <a:gd name="connsiteX65" fmla="*/ 1540365 w 7189878"/>
              <a:gd name="connsiteY65" fmla="*/ 2068140 h 3798749"/>
              <a:gd name="connsiteX66" fmla="*/ 1552639 w 7189878"/>
              <a:gd name="connsiteY66" fmla="*/ 2092687 h 3798749"/>
              <a:gd name="connsiteX67" fmla="*/ 1583323 w 7189878"/>
              <a:gd name="connsiteY67" fmla="*/ 2160193 h 3798749"/>
              <a:gd name="connsiteX68" fmla="*/ 1595597 w 7189878"/>
              <a:gd name="connsiteY68" fmla="*/ 2178604 h 3798749"/>
              <a:gd name="connsiteX69" fmla="*/ 1607871 w 7189878"/>
              <a:gd name="connsiteY69" fmla="*/ 2209289 h 3798749"/>
              <a:gd name="connsiteX70" fmla="*/ 1632419 w 7189878"/>
              <a:gd name="connsiteY70" fmla="*/ 2252247 h 3798749"/>
              <a:gd name="connsiteX71" fmla="*/ 1638556 w 7189878"/>
              <a:gd name="connsiteY71" fmla="*/ 2276795 h 3798749"/>
              <a:gd name="connsiteX72" fmla="*/ 1656966 w 7189878"/>
              <a:gd name="connsiteY72" fmla="*/ 2307479 h 3798749"/>
              <a:gd name="connsiteX73" fmla="*/ 1699925 w 7189878"/>
              <a:gd name="connsiteY73" fmla="*/ 2362711 h 3798749"/>
              <a:gd name="connsiteX74" fmla="*/ 1730609 w 7189878"/>
              <a:gd name="connsiteY74" fmla="*/ 2405670 h 3798749"/>
              <a:gd name="connsiteX75" fmla="*/ 1767431 w 7189878"/>
              <a:gd name="connsiteY75" fmla="*/ 2454765 h 3798749"/>
              <a:gd name="connsiteX76" fmla="*/ 1785841 w 7189878"/>
              <a:gd name="connsiteY76" fmla="*/ 2479313 h 3798749"/>
              <a:gd name="connsiteX77" fmla="*/ 1798115 w 7189878"/>
              <a:gd name="connsiteY77" fmla="*/ 2497724 h 3798749"/>
              <a:gd name="connsiteX78" fmla="*/ 1816526 w 7189878"/>
              <a:gd name="connsiteY78" fmla="*/ 2509997 h 3798749"/>
              <a:gd name="connsiteX79" fmla="*/ 1859484 w 7189878"/>
              <a:gd name="connsiteY79" fmla="*/ 2571366 h 3798749"/>
              <a:gd name="connsiteX80" fmla="*/ 1902443 w 7189878"/>
              <a:gd name="connsiteY80" fmla="*/ 2614325 h 3798749"/>
              <a:gd name="connsiteX81" fmla="*/ 1926990 w 7189878"/>
              <a:gd name="connsiteY81" fmla="*/ 2638873 h 3798749"/>
              <a:gd name="connsiteX82" fmla="*/ 1951538 w 7189878"/>
              <a:gd name="connsiteY82" fmla="*/ 2663420 h 3798749"/>
              <a:gd name="connsiteX83" fmla="*/ 1994496 w 7189878"/>
              <a:gd name="connsiteY83" fmla="*/ 2712515 h 3798749"/>
              <a:gd name="connsiteX84" fmla="*/ 2080413 w 7189878"/>
              <a:gd name="connsiteY84" fmla="*/ 2804569 h 3798749"/>
              <a:gd name="connsiteX85" fmla="*/ 2111098 w 7189878"/>
              <a:gd name="connsiteY85" fmla="*/ 2835254 h 3798749"/>
              <a:gd name="connsiteX86" fmla="*/ 2160193 w 7189878"/>
              <a:gd name="connsiteY86" fmla="*/ 2872075 h 3798749"/>
              <a:gd name="connsiteX87" fmla="*/ 2178604 w 7189878"/>
              <a:gd name="connsiteY87" fmla="*/ 2890486 h 3798749"/>
              <a:gd name="connsiteX88" fmla="*/ 2197015 w 7189878"/>
              <a:gd name="connsiteY88" fmla="*/ 2902760 h 3798749"/>
              <a:gd name="connsiteX89" fmla="*/ 2221562 w 7189878"/>
              <a:gd name="connsiteY89" fmla="*/ 2921171 h 3798749"/>
              <a:gd name="connsiteX90" fmla="*/ 2246110 w 7189878"/>
              <a:gd name="connsiteY90" fmla="*/ 2933444 h 3798749"/>
              <a:gd name="connsiteX91" fmla="*/ 2270658 w 7189878"/>
              <a:gd name="connsiteY91" fmla="*/ 2951855 h 3798749"/>
              <a:gd name="connsiteX92" fmla="*/ 2319753 w 7189878"/>
              <a:gd name="connsiteY92" fmla="*/ 2970266 h 3798749"/>
              <a:gd name="connsiteX93" fmla="*/ 2362711 w 7189878"/>
              <a:gd name="connsiteY93" fmla="*/ 2988677 h 3798749"/>
              <a:gd name="connsiteX94" fmla="*/ 2399533 w 7189878"/>
              <a:gd name="connsiteY94" fmla="*/ 3000950 h 3798749"/>
              <a:gd name="connsiteX95" fmla="*/ 2424080 w 7189878"/>
              <a:gd name="connsiteY95" fmla="*/ 3013224 h 3798749"/>
              <a:gd name="connsiteX96" fmla="*/ 2460902 w 7189878"/>
              <a:gd name="connsiteY96" fmla="*/ 3025498 h 3798749"/>
              <a:gd name="connsiteX97" fmla="*/ 2522271 w 7189878"/>
              <a:gd name="connsiteY97" fmla="*/ 3043909 h 3798749"/>
              <a:gd name="connsiteX98" fmla="*/ 2602051 w 7189878"/>
              <a:gd name="connsiteY98" fmla="*/ 3050046 h 3798749"/>
              <a:gd name="connsiteX99" fmla="*/ 2761611 w 7189878"/>
              <a:gd name="connsiteY99" fmla="*/ 3105278 h 3798749"/>
              <a:gd name="connsiteX100" fmla="*/ 2816843 w 7189878"/>
              <a:gd name="connsiteY100" fmla="*/ 3123689 h 3798749"/>
              <a:gd name="connsiteX101" fmla="*/ 2865938 w 7189878"/>
              <a:gd name="connsiteY101" fmla="*/ 3142099 h 3798749"/>
              <a:gd name="connsiteX102" fmla="*/ 2933444 w 7189878"/>
              <a:gd name="connsiteY102" fmla="*/ 3160510 h 3798749"/>
              <a:gd name="connsiteX103" fmla="*/ 3007087 w 7189878"/>
              <a:gd name="connsiteY103" fmla="*/ 3178921 h 3798749"/>
              <a:gd name="connsiteX104" fmla="*/ 3031635 w 7189878"/>
              <a:gd name="connsiteY104" fmla="*/ 3185058 h 3798749"/>
              <a:gd name="connsiteX105" fmla="*/ 3166647 w 7189878"/>
              <a:gd name="connsiteY105" fmla="*/ 3191195 h 3798749"/>
              <a:gd name="connsiteX106" fmla="*/ 3264837 w 7189878"/>
              <a:gd name="connsiteY106" fmla="*/ 3197332 h 3798749"/>
              <a:gd name="connsiteX107" fmla="*/ 3387576 w 7189878"/>
              <a:gd name="connsiteY107" fmla="*/ 3203469 h 3798749"/>
              <a:gd name="connsiteX108" fmla="*/ 3424397 w 7189878"/>
              <a:gd name="connsiteY108" fmla="*/ 3209605 h 3798749"/>
              <a:gd name="connsiteX109" fmla="*/ 3473492 w 7189878"/>
              <a:gd name="connsiteY109" fmla="*/ 3221879 h 3798749"/>
              <a:gd name="connsiteX110" fmla="*/ 3676011 w 7189878"/>
              <a:gd name="connsiteY110" fmla="*/ 3228016 h 3798749"/>
              <a:gd name="connsiteX111" fmla="*/ 4394029 w 7189878"/>
              <a:gd name="connsiteY111" fmla="*/ 3240290 h 3798749"/>
              <a:gd name="connsiteX112" fmla="*/ 4473809 w 7189878"/>
              <a:gd name="connsiteY112" fmla="*/ 3246427 h 3798749"/>
              <a:gd name="connsiteX113" fmla="*/ 4522905 w 7189878"/>
              <a:gd name="connsiteY113" fmla="*/ 3258701 h 3798749"/>
              <a:gd name="connsiteX114" fmla="*/ 4565863 w 7189878"/>
              <a:gd name="connsiteY114" fmla="*/ 3264838 h 3798749"/>
              <a:gd name="connsiteX115" fmla="*/ 4762244 w 7189878"/>
              <a:gd name="connsiteY115" fmla="*/ 3277111 h 3798749"/>
              <a:gd name="connsiteX116" fmla="*/ 4823613 w 7189878"/>
              <a:gd name="connsiteY116" fmla="*/ 3289385 h 3798749"/>
              <a:gd name="connsiteX117" fmla="*/ 4854298 w 7189878"/>
              <a:gd name="connsiteY117" fmla="*/ 3295522 h 3798749"/>
              <a:gd name="connsiteX118" fmla="*/ 4952488 w 7189878"/>
              <a:gd name="connsiteY118" fmla="*/ 3289385 h 3798749"/>
              <a:gd name="connsiteX119" fmla="*/ 4983173 w 7189878"/>
              <a:gd name="connsiteY119" fmla="*/ 3277111 h 3798749"/>
              <a:gd name="connsiteX120" fmla="*/ 5050679 w 7189878"/>
              <a:gd name="connsiteY120" fmla="*/ 3283248 h 3798749"/>
              <a:gd name="connsiteX121" fmla="*/ 5105911 w 7189878"/>
              <a:gd name="connsiteY121" fmla="*/ 3295522 h 3798749"/>
              <a:gd name="connsiteX122" fmla="*/ 5161143 w 7189878"/>
              <a:gd name="connsiteY122" fmla="*/ 3307796 h 3798749"/>
              <a:gd name="connsiteX123" fmla="*/ 5191828 w 7189878"/>
              <a:gd name="connsiteY123" fmla="*/ 3320070 h 3798749"/>
              <a:gd name="connsiteX124" fmla="*/ 5210239 w 7189878"/>
              <a:gd name="connsiteY124" fmla="*/ 3332344 h 3798749"/>
              <a:gd name="connsiteX125" fmla="*/ 5240923 w 7189878"/>
              <a:gd name="connsiteY125" fmla="*/ 3338481 h 3798749"/>
              <a:gd name="connsiteX126" fmla="*/ 5259334 w 7189878"/>
              <a:gd name="connsiteY126" fmla="*/ 3344618 h 3798749"/>
              <a:gd name="connsiteX127" fmla="*/ 5290019 w 7189878"/>
              <a:gd name="connsiteY127" fmla="*/ 3350754 h 3798749"/>
              <a:gd name="connsiteX128" fmla="*/ 5326840 w 7189878"/>
              <a:gd name="connsiteY128" fmla="*/ 3363028 h 3798749"/>
              <a:gd name="connsiteX129" fmla="*/ 5467989 w 7189878"/>
              <a:gd name="connsiteY129" fmla="*/ 3381439 h 3798749"/>
              <a:gd name="connsiteX130" fmla="*/ 5553906 w 7189878"/>
              <a:gd name="connsiteY130" fmla="*/ 3393713 h 3798749"/>
              <a:gd name="connsiteX131" fmla="*/ 5615275 w 7189878"/>
              <a:gd name="connsiteY131" fmla="*/ 3412124 h 3798749"/>
              <a:gd name="connsiteX132" fmla="*/ 5707329 w 7189878"/>
              <a:gd name="connsiteY132" fmla="*/ 3430534 h 3798749"/>
              <a:gd name="connsiteX133" fmla="*/ 5744150 w 7189878"/>
              <a:gd name="connsiteY133" fmla="*/ 3442808 h 3798749"/>
              <a:gd name="connsiteX134" fmla="*/ 5793245 w 7189878"/>
              <a:gd name="connsiteY134" fmla="*/ 3455082 h 3798749"/>
              <a:gd name="connsiteX135" fmla="*/ 5848478 w 7189878"/>
              <a:gd name="connsiteY135" fmla="*/ 3473493 h 3798749"/>
              <a:gd name="connsiteX136" fmla="*/ 5903710 w 7189878"/>
              <a:gd name="connsiteY136" fmla="*/ 3479630 h 3798749"/>
              <a:gd name="connsiteX137" fmla="*/ 5952805 w 7189878"/>
              <a:gd name="connsiteY137" fmla="*/ 3491903 h 3798749"/>
              <a:gd name="connsiteX138" fmla="*/ 6167597 w 7189878"/>
              <a:gd name="connsiteY138" fmla="*/ 3510314 h 3798749"/>
              <a:gd name="connsiteX139" fmla="*/ 6216692 w 7189878"/>
              <a:gd name="connsiteY139" fmla="*/ 3522588 h 3798749"/>
              <a:gd name="connsiteX140" fmla="*/ 6327157 w 7189878"/>
              <a:gd name="connsiteY140" fmla="*/ 3540999 h 3798749"/>
              <a:gd name="connsiteX141" fmla="*/ 6376252 w 7189878"/>
              <a:gd name="connsiteY141" fmla="*/ 3553273 h 3798749"/>
              <a:gd name="connsiteX142" fmla="*/ 6425347 w 7189878"/>
              <a:gd name="connsiteY142" fmla="*/ 3559409 h 3798749"/>
              <a:gd name="connsiteX143" fmla="*/ 6462169 w 7189878"/>
              <a:gd name="connsiteY143" fmla="*/ 3565546 h 3798749"/>
              <a:gd name="connsiteX144" fmla="*/ 6517401 w 7189878"/>
              <a:gd name="connsiteY144" fmla="*/ 3577820 h 3798749"/>
              <a:gd name="connsiteX145" fmla="*/ 6566496 w 7189878"/>
              <a:gd name="connsiteY145" fmla="*/ 3583957 h 3798749"/>
              <a:gd name="connsiteX146" fmla="*/ 6591044 w 7189878"/>
              <a:gd name="connsiteY146" fmla="*/ 3590094 h 3798749"/>
              <a:gd name="connsiteX147" fmla="*/ 6640139 w 7189878"/>
              <a:gd name="connsiteY147" fmla="*/ 3596231 h 3798749"/>
              <a:gd name="connsiteX148" fmla="*/ 6683098 w 7189878"/>
              <a:gd name="connsiteY148" fmla="*/ 3602368 h 3798749"/>
              <a:gd name="connsiteX149" fmla="*/ 6713782 w 7189878"/>
              <a:gd name="connsiteY149" fmla="*/ 3608505 h 3798749"/>
              <a:gd name="connsiteX150" fmla="*/ 6738330 w 7189878"/>
              <a:gd name="connsiteY150" fmla="*/ 3614642 h 3798749"/>
              <a:gd name="connsiteX151" fmla="*/ 6787425 w 7189878"/>
              <a:gd name="connsiteY151" fmla="*/ 3620779 h 3798749"/>
              <a:gd name="connsiteX152" fmla="*/ 6811973 w 7189878"/>
              <a:gd name="connsiteY152" fmla="*/ 3626915 h 3798749"/>
              <a:gd name="connsiteX153" fmla="*/ 6867205 w 7189878"/>
              <a:gd name="connsiteY153" fmla="*/ 3633052 h 3798749"/>
              <a:gd name="connsiteX154" fmla="*/ 6928574 w 7189878"/>
              <a:gd name="connsiteY154" fmla="*/ 3645326 h 3798749"/>
              <a:gd name="connsiteX155" fmla="*/ 6959259 w 7189878"/>
              <a:gd name="connsiteY155" fmla="*/ 3651463 h 3798749"/>
              <a:gd name="connsiteX156" fmla="*/ 7002217 w 7189878"/>
              <a:gd name="connsiteY156" fmla="*/ 3657600 h 3798749"/>
              <a:gd name="connsiteX157" fmla="*/ 7051313 w 7189878"/>
              <a:gd name="connsiteY157" fmla="*/ 3669874 h 3798749"/>
              <a:gd name="connsiteX158" fmla="*/ 7069723 w 7189878"/>
              <a:gd name="connsiteY158" fmla="*/ 3682148 h 3798749"/>
              <a:gd name="connsiteX159" fmla="*/ 7112682 w 7189878"/>
              <a:gd name="connsiteY159" fmla="*/ 3706695 h 3798749"/>
              <a:gd name="connsiteX160" fmla="*/ 7143366 w 7189878"/>
              <a:gd name="connsiteY160" fmla="*/ 3749654 h 3798749"/>
              <a:gd name="connsiteX161" fmla="*/ 7161777 w 7189878"/>
              <a:gd name="connsiteY161" fmla="*/ 3755791 h 3798749"/>
              <a:gd name="connsiteX162" fmla="*/ 7186325 w 7189878"/>
              <a:gd name="connsiteY162" fmla="*/ 3792612 h 3798749"/>
              <a:gd name="connsiteX163" fmla="*/ 7174051 w 7189878"/>
              <a:gd name="connsiteY163" fmla="*/ 3798749 h 3798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7189878" h="3798749">
                <a:moveTo>
                  <a:pt x="0" y="0"/>
                </a:moveTo>
                <a:cubicBezTo>
                  <a:pt x="67506" y="2046"/>
                  <a:pt x="135085" y="2391"/>
                  <a:pt x="202518" y="6137"/>
                </a:cubicBezTo>
                <a:cubicBezTo>
                  <a:pt x="208977" y="6496"/>
                  <a:pt x="214983" y="9726"/>
                  <a:pt x="220929" y="12274"/>
                </a:cubicBezTo>
                <a:cubicBezTo>
                  <a:pt x="296271" y="44564"/>
                  <a:pt x="202230" y="5995"/>
                  <a:pt x="263887" y="36822"/>
                </a:cubicBezTo>
                <a:cubicBezTo>
                  <a:pt x="269673" y="39715"/>
                  <a:pt x="276409" y="40281"/>
                  <a:pt x="282298" y="42958"/>
                </a:cubicBezTo>
                <a:cubicBezTo>
                  <a:pt x="298955" y="50529"/>
                  <a:pt x="314035" y="61720"/>
                  <a:pt x="331393" y="67506"/>
                </a:cubicBezTo>
                <a:cubicBezTo>
                  <a:pt x="356801" y="75975"/>
                  <a:pt x="344421" y="70055"/>
                  <a:pt x="368215" y="85917"/>
                </a:cubicBezTo>
                <a:cubicBezTo>
                  <a:pt x="430254" y="178976"/>
                  <a:pt x="363105" y="83467"/>
                  <a:pt x="411173" y="141149"/>
                </a:cubicBezTo>
                <a:cubicBezTo>
                  <a:pt x="453894" y="192414"/>
                  <a:pt x="388070" y="124183"/>
                  <a:pt x="441858" y="177971"/>
                </a:cubicBezTo>
                <a:cubicBezTo>
                  <a:pt x="445949" y="186153"/>
                  <a:pt x="449424" y="194674"/>
                  <a:pt x="454131" y="202518"/>
                </a:cubicBezTo>
                <a:cubicBezTo>
                  <a:pt x="461721" y="215167"/>
                  <a:pt x="474014" y="225346"/>
                  <a:pt x="478679" y="239340"/>
                </a:cubicBezTo>
                <a:cubicBezTo>
                  <a:pt x="494188" y="285864"/>
                  <a:pt x="483190" y="265811"/>
                  <a:pt x="509364" y="300709"/>
                </a:cubicBezTo>
                <a:cubicBezTo>
                  <a:pt x="516487" y="329204"/>
                  <a:pt x="514568" y="326227"/>
                  <a:pt x="527774" y="355941"/>
                </a:cubicBezTo>
                <a:cubicBezTo>
                  <a:pt x="531490" y="364301"/>
                  <a:pt x="536444" y="372080"/>
                  <a:pt x="540048" y="380489"/>
                </a:cubicBezTo>
                <a:cubicBezTo>
                  <a:pt x="550382" y="404601"/>
                  <a:pt x="542568" y="400980"/>
                  <a:pt x="558459" y="429584"/>
                </a:cubicBezTo>
                <a:cubicBezTo>
                  <a:pt x="563426" y="438525"/>
                  <a:pt x="569637" y="446899"/>
                  <a:pt x="576870" y="454132"/>
                </a:cubicBezTo>
                <a:cubicBezTo>
                  <a:pt x="582085" y="459347"/>
                  <a:pt x="589380" y="461980"/>
                  <a:pt x="595280" y="466405"/>
                </a:cubicBezTo>
                <a:cubicBezTo>
                  <a:pt x="613939" y="480399"/>
                  <a:pt x="632026" y="495143"/>
                  <a:pt x="650513" y="509364"/>
                </a:cubicBezTo>
                <a:cubicBezTo>
                  <a:pt x="658620" y="515600"/>
                  <a:pt x="667828" y="520543"/>
                  <a:pt x="675060" y="527775"/>
                </a:cubicBezTo>
                <a:cubicBezTo>
                  <a:pt x="697893" y="550607"/>
                  <a:pt x="708673" y="558177"/>
                  <a:pt x="724156" y="589144"/>
                </a:cubicBezTo>
                <a:cubicBezTo>
                  <a:pt x="736317" y="613467"/>
                  <a:pt x="737791" y="611978"/>
                  <a:pt x="742566" y="638239"/>
                </a:cubicBezTo>
                <a:cubicBezTo>
                  <a:pt x="745154" y="652470"/>
                  <a:pt x="744897" y="667242"/>
                  <a:pt x="748703" y="681197"/>
                </a:cubicBezTo>
                <a:cubicBezTo>
                  <a:pt x="751110" y="690023"/>
                  <a:pt x="757579" y="697251"/>
                  <a:pt x="760977" y="705745"/>
                </a:cubicBezTo>
                <a:cubicBezTo>
                  <a:pt x="765782" y="717757"/>
                  <a:pt x="767996" y="730743"/>
                  <a:pt x="773251" y="742566"/>
                </a:cubicBezTo>
                <a:cubicBezTo>
                  <a:pt x="776247" y="749306"/>
                  <a:pt x="781866" y="754573"/>
                  <a:pt x="785525" y="760977"/>
                </a:cubicBezTo>
                <a:cubicBezTo>
                  <a:pt x="790064" y="768920"/>
                  <a:pt x="792949" y="777767"/>
                  <a:pt x="797798" y="785525"/>
                </a:cubicBezTo>
                <a:cubicBezTo>
                  <a:pt x="826743" y="831839"/>
                  <a:pt x="808183" y="786626"/>
                  <a:pt x="828483" y="840757"/>
                </a:cubicBezTo>
                <a:cubicBezTo>
                  <a:pt x="841182" y="874621"/>
                  <a:pt x="833463" y="866813"/>
                  <a:pt x="846894" y="920537"/>
                </a:cubicBezTo>
                <a:cubicBezTo>
                  <a:pt x="848940" y="928720"/>
                  <a:pt x="849708" y="937332"/>
                  <a:pt x="853031" y="945085"/>
                </a:cubicBezTo>
                <a:cubicBezTo>
                  <a:pt x="855936" y="951864"/>
                  <a:pt x="861214" y="957358"/>
                  <a:pt x="865305" y="963495"/>
                </a:cubicBezTo>
                <a:cubicBezTo>
                  <a:pt x="867350" y="969632"/>
                  <a:pt x="868548" y="976120"/>
                  <a:pt x="871441" y="981906"/>
                </a:cubicBezTo>
                <a:cubicBezTo>
                  <a:pt x="880664" y="1000353"/>
                  <a:pt x="908339" y="1029006"/>
                  <a:pt x="920537" y="1037138"/>
                </a:cubicBezTo>
                <a:lnTo>
                  <a:pt x="957358" y="1061686"/>
                </a:lnTo>
                <a:cubicBezTo>
                  <a:pt x="961449" y="1067823"/>
                  <a:pt x="964417" y="1074882"/>
                  <a:pt x="969632" y="1080097"/>
                </a:cubicBezTo>
                <a:cubicBezTo>
                  <a:pt x="974847" y="1085312"/>
                  <a:pt x="983186" y="1086820"/>
                  <a:pt x="988043" y="1092371"/>
                </a:cubicBezTo>
                <a:cubicBezTo>
                  <a:pt x="1028591" y="1138712"/>
                  <a:pt x="993152" y="1122713"/>
                  <a:pt x="1031001" y="1135329"/>
                </a:cubicBezTo>
                <a:cubicBezTo>
                  <a:pt x="1037138" y="1143512"/>
                  <a:pt x="1041767" y="1153082"/>
                  <a:pt x="1049412" y="1159877"/>
                </a:cubicBezTo>
                <a:cubicBezTo>
                  <a:pt x="1060437" y="1169677"/>
                  <a:pt x="1073959" y="1176242"/>
                  <a:pt x="1086233" y="1184424"/>
                </a:cubicBezTo>
                <a:lnTo>
                  <a:pt x="1104644" y="1196698"/>
                </a:lnTo>
                <a:cubicBezTo>
                  <a:pt x="1110781" y="1200789"/>
                  <a:pt x="1117840" y="1203757"/>
                  <a:pt x="1123055" y="1208972"/>
                </a:cubicBezTo>
                <a:cubicBezTo>
                  <a:pt x="1154072" y="1239989"/>
                  <a:pt x="1137253" y="1228345"/>
                  <a:pt x="1172150" y="1245793"/>
                </a:cubicBezTo>
                <a:cubicBezTo>
                  <a:pt x="1202624" y="1291504"/>
                  <a:pt x="1163458" y="1235362"/>
                  <a:pt x="1202835" y="1282615"/>
                </a:cubicBezTo>
                <a:cubicBezTo>
                  <a:pt x="1207557" y="1288281"/>
                  <a:pt x="1209349" y="1296418"/>
                  <a:pt x="1215109" y="1301026"/>
                </a:cubicBezTo>
                <a:cubicBezTo>
                  <a:pt x="1220160" y="1305067"/>
                  <a:pt x="1227382" y="1305117"/>
                  <a:pt x="1233519" y="1307162"/>
                </a:cubicBezTo>
                <a:lnTo>
                  <a:pt x="1270341" y="1343984"/>
                </a:lnTo>
                <a:cubicBezTo>
                  <a:pt x="1276478" y="1350121"/>
                  <a:pt x="1284870" y="1354633"/>
                  <a:pt x="1288751" y="1362395"/>
                </a:cubicBezTo>
                <a:cubicBezTo>
                  <a:pt x="1325848" y="1436586"/>
                  <a:pt x="1278596" y="1344623"/>
                  <a:pt x="1313299" y="1405353"/>
                </a:cubicBezTo>
                <a:cubicBezTo>
                  <a:pt x="1344439" y="1459848"/>
                  <a:pt x="1307948" y="1403465"/>
                  <a:pt x="1337847" y="1448311"/>
                </a:cubicBezTo>
                <a:cubicBezTo>
                  <a:pt x="1339893" y="1464676"/>
                  <a:pt x="1339984" y="1481407"/>
                  <a:pt x="1343984" y="1497407"/>
                </a:cubicBezTo>
                <a:cubicBezTo>
                  <a:pt x="1346203" y="1506282"/>
                  <a:pt x="1353046" y="1513388"/>
                  <a:pt x="1356258" y="1521954"/>
                </a:cubicBezTo>
                <a:cubicBezTo>
                  <a:pt x="1359219" y="1529851"/>
                  <a:pt x="1360077" y="1538392"/>
                  <a:pt x="1362394" y="1546502"/>
                </a:cubicBezTo>
                <a:cubicBezTo>
                  <a:pt x="1364171" y="1552722"/>
                  <a:pt x="1366754" y="1558693"/>
                  <a:pt x="1368531" y="1564913"/>
                </a:cubicBezTo>
                <a:cubicBezTo>
                  <a:pt x="1370848" y="1573023"/>
                  <a:pt x="1372351" y="1581350"/>
                  <a:pt x="1374668" y="1589460"/>
                </a:cubicBezTo>
                <a:cubicBezTo>
                  <a:pt x="1376445" y="1595680"/>
                  <a:pt x="1379138" y="1601620"/>
                  <a:pt x="1380805" y="1607871"/>
                </a:cubicBezTo>
                <a:cubicBezTo>
                  <a:pt x="1387325" y="1632320"/>
                  <a:pt x="1393079" y="1656966"/>
                  <a:pt x="1399216" y="1681514"/>
                </a:cubicBezTo>
                <a:lnTo>
                  <a:pt x="1411490" y="1730609"/>
                </a:lnTo>
                <a:lnTo>
                  <a:pt x="1417627" y="1755157"/>
                </a:lnTo>
                <a:cubicBezTo>
                  <a:pt x="1419673" y="1763340"/>
                  <a:pt x="1421097" y="1771703"/>
                  <a:pt x="1423764" y="1779705"/>
                </a:cubicBezTo>
                <a:cubicBezTo>
                  <a:pt x="1427855" y="1791979"/>
                  <a:pt x="1432899" y="1803975"/>
                  <a:pt x="1436037" y="1816526"/>
                </a:cubicBezTo>
                <a:cubicBezTo>
                  <a:pt x="1439468" y="1830249"/>
                  <a:pt x="1448471" y="1868929"/>
                  <a:pt x="1454448" y="1877895"/>
                </a:cubicBezTo>
                <a:cubicBezTo>
                  <a:pt x="1473899" y="1907071"/>
                  <a:pt x="1464389" y="1889308"/>
                  <a:pt x="1478996" y="1933128"/>
                </a:cubicBezTo>
                <a:lnTo>
                  <a:pt x="1485133" y="1951538"/>
                </a:lnTo>
                <a:cubicBezTo>
                  <a:pt x="1487179" y="1957675"/>
                  <a:pt x="1487682" y="1964566"/>
                  <a:pt x="1491270" y="1969949"/>
                </a:cubicBezTo>
                <a:cubicBezTo>
                  <a:pt x="1501002" y="1984548"/>
                  <a:pt x="1514557" y="2004251"/>
                  <a:pt x="1521954" y="2019044"/>
                </a:cubicBezTo>
                <a:cubicBezTo>
                  <a:pt x="1524847" y="2024830"/>
                  <a:pt x="1525820" y="2031398"/>
                  <a:pt x="1528091" y="2037455"/>
                </a:cubicBezTo>
                <a:cubicBezTo>
                  <a:pt x="1531959" y="2047770"/>
                  <a:pt x="1535891" y="2058073"/>
                  <a:pt x="1540365" y="2068140"/>
                </a:cubicBezTo>
                <a:cubicBezTo>
                  <a:pt x="1544080" y="2076500"/>
                  <a:pt x="1549035" y="2084279"/>
                  <a:pt x="1552639" y="2092687"/>
                </a:cubicBezTo>
                <a:cubicBezTo>
                  <a:pt x="1568280" y="2129181"/>
                  <a:pt x="1545368" y="2103260"/>
                  <a:pt x="1583323" y="2160193"/>
                </a:cubicBezTo>
                <a:cubicBezTo>
                  <a:pt x="1587414" y="2166330"/>
                  <a:pt x="1592298" y="2172007"/>
                  <a:pt x="1595597" y="2178604"/>
                </a:cubicBezTo>
                <a:cubicBezTo>
                  <a:pt x="1600524" y="2188457"/>
                  <a:pt x="1602944" y="2199436"/>
                  <a:pt x="1607871" y="2209289"/>
                </a:cubicBezTo>
                <a:cubicBezTo>
                  <a:pt x="1625678" y="2244903"/>
                  <a:pt x="1616278" y="2209205"/>
                  <a:pt x="1632419" y="2252247"/>
                </a:cubicBezTo>
                <a:cubicBezTo>
                  <a:pt x="1635381" y="2260144"/>
                  <a:pt x="1635130" y="2269087"/>
                  <a:pt x="1638556" y="2276795"/>
                </a:cubicBezTo>
                <a:cubicBezTo>
                  <a:pt x="1643400" y="2287695"/>
                  <a:pt x="1650562" y="2297416"/>
                  <a:pt x="1656966" y="2307479"/>
                </a:cubicBezTo>
                <a:cubicBezTo>
                  <a:pt x="1682658" y="2347852"/>
                  <a:pt x="1673242" y="2336030"/>
                  <a:pt x="1699925" y="2362711"/>
                </a:cubicBezTo>
                <a:cubicBezTo>
                  <a:pt x="1723570" y="2410004"/>
                  <a:pt x="1698623" y="2366576"/>
                  <a:pt x="1730609" y="2405670"/>
                </a:cubicBezTo>
                <a:cubicBezTo>
                  <a:pt x="1743563" y="2421502"/>
                  <a:pt x="1755157" y="2438400"/>
                  <a:pt x="1767431" y="2454765"/>
                </a:cubicBezTo>
                <a:cubicBezTo>
                  <a:pt x="1773568" y="2462948"/>
                  <a:pt x="1780167" y="2470803"/>
                  <a:pt x="1785841" y="2479313"/>
                </a:cubicBezTo>
                <a:cubicBezTo>
                  <a:pt x="1789932" y="2485450"/>
                  <a:pt x="1792899" y="2492509"/>
                  <a:pt x="1798115" y="2497724"/>
                </a:cubicBezTo>
                <a:cubicBezTo>
                  <a:pt x="1803330" y="2502939"/>
                  <a:pt x="1810389" y="2505906"/>
                  <a:pt x="1816526" y="2509997"/>
                </a:cubicBezTo>
                <a:cubicBezTo>
                  <a:pt x="1823810" y="2520923"/>
                  <a:pt x="1848127" y="2558873"/>
                  <a:pt x="1859484" y="2571366"/>
                </a:cubicBezTo>
                <a:cubicBezTo>
                  <a:pt x="1873106" y="2586351"/>
                  <a:pt x="1888123" y="2600005"/>
                  <a:pt x="1902443" y="2614325"/>
                </a:cubicBezTo>
                <a:lnTo>
                  <a:pt x="1926990" y="2638873"/>
                </a:lnTo>
                <a:cubicBezTo>
                  <a:pt x="1935173" y="2647056"/>
                  <a:pt x="1945119" y="2653792"/>
                  <a:pt x="1951538" y="2663420"/>
                </a:cubicBezTo>
                <a:cubicBezTo>
                  <a:pt x="1979158" y="2704850"/>
                  <a:pt x="1944237" y="2655076"/>
                  <a:pt x="1994496" y="2712515"/>
                </a:cubicBezTo>
                <a:cubicBezTo>
                  <a:pt x="2127581" y="2864612"/>
                  <a:pt x="1995689" y="2728318"/>
                  <a:pt x="2080413" y="2804569"/>
                </a:cubicBezTo>
                <a:cubicBezTo>
                  <a:pt x="2091165" y="2814246"/>
                  <a:pt x="2100346" y="2825577"/>
                  <a:pt x="2111098" y="2835254"/>
                </a:cubicBezTo>
                <a:cubicBezTo>
                  <a:pt x="2222997" y="2935963"/>
                  <a:pt x="2088393" y="2812242"/>
                  <a:pt x="2160193" y="2872075"/>
                </a:cubicBezTo>
                <a:cubicBezTo>
                  <a:pt x="2166860" y="2877631"/>
                  <a:pt x="2171937" y="2884930"/>
                  <a:pt x="2178604" y="2890486"/>
                </a:cubicBezTo>
                <a:cubicBezTo>
                  <a:pt x="2184270" y="2895208"/>
                  <a:pt x="2191013" y="2898473"/>
                  <a:pt x="2197015" y="2902760"/>
                </a:cubicBezTo>
                <a:cubicBezTo>
                  <a:pt x="2205338" y="2908705"/>
                  <a:pt x="2212889" y="2915750"/>
                  <a:pt x="2221562" y="2921171"/>
                </a:cubicBezTo>
                <a:cubicBezTo>
                  <a:pt x="2229320" y="2926020"/>
                  <a:pt x="2238352" y="2928595"/>
                  <a:pt x="2246110" y="2933444"/>
                </a:cubicBezTo>
                <a:cubicBezTo>
                  <a:pt x="2254784" y="2938865"/>
                  <a:pt x="2261510" y="2947281"/>
                  <a:pt x="2270658" y="2951855"/>
                </a:cubicBezTo>
                <a:cubicBezTo>
                  <a:pt x="2286291" y="2959671"/>
                  <a:pt x="2303525" y="2963775"/>
                  <a:pt x="2319753" y="2970266"/>
                </a:cubicBezTo>
                <a:cubicBezTo>
                  <a:pt x="2334218" y="2976052"/>
                  <a:pt x="2348170" y="2983085"/>
                  <a:pt x="2362711" y="2988677"/>
                </a:cubicBezTo>
                <a:cubicBezTo>
                  <a:pt x="2374786" y="2993321"/>
                  <a:pt x="2387520" y="2996145"/>
                  <a:pt x="2399533" y="3000950"/>
                </a:cubicBezTo>
                <a:cubicBezTo>
                  <a:pt x="2408027" y="3004347"/>
                  <a:pt x="2415586" y="3009826"/>
                  <a:pt x="2424080" y="3013224"/>
                </a:cubicBezTo>
                <a:cubicBezTo>
                  <a:pt x="2436093" y="3018029"/>
                  <a:pt x="2448628" y="3021407"/>
                  <a:pt x="2460902" y="3025498"/>
                </a:cubicBezTo>
                <a:cubicBezTo>
                  <a:pt x="2477627" y="3031073"/>
                  <a:pt x="2509499" y="3041993"/>
                  <a:pt x="2522271" y="3043909"/>
                </a:cubicBezTo>
                <a:cubicBezTo>
                  <a:pt x="2548648" y="3047866"/>
                  <a:pt x="2575458" y="3048000"/>
                  <a:pt x="2602051" y="3050046"/>
                </a:cubicBezTo>
                <a:cubicBezTo>
                  <a:pt x="2692247" y="3075817"/>
                  <a:pt x="2610422" y="3051282"/>
                  <a:pt x="2761611" y="3105278"/>
                </a:cubicBezTo>
                <a:cubicBezTo>
                  <a:pt x="2779887" y="3111805"/>
                  <a:pt x="2798672" y="3116875"/>
                  <a:pt x="2816843" y="3123689"/>
                </a:cubicBezTo>
                <a:cubicBezTo>
                  <a:pt x="2833208" y="3129826"/>
                  <a:pt x="2849272" y="3136836"/>
                  <a:pt x="2865938" y="3142099"/>
                </a:cubicBezTo>
                <a:cubicBezTo>
                  <a:pt x="2888179" y="3149122"/>
                  <a:pt x="2911068" y="3153929"/>
                  <a:pt x="2933444" y="3160510"/>
                </a:cubicBezTo>
                <a:cubicBezTo>
                  <a:pt x="3020589" y="3186141"/>
                  <a:pt x="2920459" y="3161595"/>
                  <a:pt x="3007087" y="3178921"/>
                </a:cubicBezTo>
                <a:cubicBezTo>
                  <a:pt x="3015358" y="3180575"/>
                  <a:pt x="3023225" y="3184411"/>
                  <a:pt x="3031635" y="3185058"/>
                </a:cubicBezTo>
                <a:cubicBezTo>
                  <a:pt x="3076553" y="3188513"/>
                  <a:pt x="3121659" y="3188827"/>
                  <a:pt x="3166647" y="3191195"/>
                </a:cubicBezTo>
                <a:lnTo>
                  <a:pt x="3264837" y="3197332"/>
                </a:lnTo>
                <a:lnTo>
                  <a:pt x="3387576" y="3203469"/>
                </a:lnTo>
                <a:cubicBezTo>
                  <a:pt x="3399850" y="3205514"/>
                  <a:pt x="3412230" y="3206998"/>
                  <a:pt x="3424397" y="3209605"/>
                </a:cubicBezTo>
                <a:cubicBezTo>
                  <a:pt x="3440891" y="3213139"/>
                  <a:pt x="3456668" y="3220648"/>
                  <a:pt x="3473492" y="3221879"/>
                </a:cubicBezTo>
                <a:cubicBezTo>
                  <a:pt x="3540849" y="3226808"/>
                  <a:pt x="3608517" y="3225605"/>
                  <a:pt x="3676011" y="3228016"/>
                </a:cubicBezTo>
                <a:cubicBezTo>
                  <a:pt x="4112466" y="3243604"/>
                  <a:pt x="3348721" y="3229170"/>
                  <a:pt x="4394029" y="3240290"/>
                </a:cubicBezTo>
                <a:cubicBezTo>
                  <a:pt x="4420622" y="3242336"/>
                  <a:pt x="4447405" y="3242655"/>
                  <a:pt x="4473809" y="3246427"/>
                </a:cubicBezTo>
                <a:cubicBezTo>
                  <a:pt x="4490508" y="3248813"/>
                  <a:pt x="4506206" y="3256315"/>
                  <a:pt x="4522905" y="3258701"/>
                </a:cubicBezTo>
                <a:lnTo>
                  <a:pt x="4565863" y="3264838"/>
                </a:lnTo>
                <a:cubicBezTo>
                  <a:pt x="4643914" y="3290855"/>
                  <a:pt x="4547280" y="3260576"/>
                  <a:pt x="4762244" y="3277111"/>
                </a:cubicBezTo>
                <a:cubicBezTo>
                  <a:pt x="4783044" y="3278711"/>
                  <a:pt x="4803157" y="3285294"/>
                  <a:pt x="4823613" y="3289385"/>
                </a:cubicBezTo>
                <a:lnTo>
                  <a:pt x="4854298" y="3295522"/>
                </a:lnTo>
                <a:cubicBezTo>
                  <a:pt x="4887028" y="3293476"/>
                  <a:pt x="4920024" y="3294023"/>
                  <a:pt x="4952488" y="3289385"/>
                </a:cubicBezTo>
                <a:cubicBezTo>
                  <a:pt x="4963394" y="3287827"/>
                  <a:pt x="4972178" y="3277798"/>
                  <a:pt x="4983173" y="3277111"/>
                </a:cubicBezTo>
                <a:cubicBezTo>
                  <a:pt x="5005724" y="3275702"/>
                  <a:pt x="5028177" y="3281202"/>
                  <a:pt x="5050679" y="3283248"/>
                </a:cubicBezTo>
                <a:cubicBezTo>
                  <a:pt x="5143228" y="3301758"/>
                  <a:pt x="5027910" y="3278188"/>
                  <a:pt x="5105911" y="3295522"/>
                </a:cubicBezTo>
                <a:cubicBezTo>
                  <a:pt x="5120506" y="3298765"/>
                  <a:pt x="5146174" y="3302806"/>
                  <a:pt x="5161143" y="3307796"/>
                </a:cubicBezTo>
                <a:cubicBezTo>
                  <a:pt x="5171594" y="3311280"/>
                  <a:pt x="5181975" y="3315143"/>
                  <a:pt x="5191828" y="3320070"/>
                </a:cubicBezTo>
                <a:cubicBezTo>
                  <a:pt x="5198425" y="3323369"/>
                  <a:pt x="5203333" y="3329754"/>
                  <a:pt x="5210239" y="3332344"/>
                </a:cubicBezTo>
                <a:cubicBezTo>
                  <a:pt x="5220005" y="3336006"/>
                  <a:pt x="5230804" y="3335951"/>
                  <a:pt x="5240923" y="3338481"/>
                </a:cubicBezTo>
                <a:cubicBezTo>
                  <a:pt x="5247199" y="3340050"/>
                  <a:pt x="5253058" y="3343049"/>
                  <a:pt x="5259334" y="3344618"/>
                </a:cubicBezTo>
                <a:cubicBezTo>
                  <a:pt x="5269453" y="3347148"/>
                  <a:pt x="5279956" y="3348010"/>
                  <a:pt x="5290019" y="3350754"/>
                </a:cubicBezTo>
                <a:cubicBezTo>
                  <a:pt x="5302501" y="3354158"/>
                  <a:pt x="5314091" y="3360830"/>
                  <a:pt x="5326840" y="3363028"/>
                </a:cubicBezTo>
                <a:cubicBezTo>
                  <a:pt x="5373598" y="3371090"/>
                  <a:pt x="5421018" y="3374729"/>
                  <a:pt x="5467989" y="3381439"/>
                </a:cubicBezTo>
                <a:lnTo>
                  <a:pt x="5553906" y="3393713"/>
                </a:lnTo>
                <a:cubicBezTo>
                  <a:pt x="5574362" y="3399850"/>
                  <a:pt x="5594486" y="3407232"/>
                  <a:pt x="5615275" y="3412124"/>
                </a:cubicBezTo>
                <a:cubicBezTo>
                  <a:pt x="5745964" y="3442874"/>
                  <a:pt x="5561362" y="3388829"/>
                  <a:pt x="5707329" y="3430534"/>
                </a:cubicBezTo>
                <a:cubicBezTo>
                  <a:pt x="5719769" y="3434088"/>
                  <a:pt x="5731710" y="3439254"/>
                  <a:pt x="5744150" y="3442808"/>
                </a:cubicBezTo>
                <a:cubicBezTo>
                  <a:pt x="5760370" y="3447442"/>
                  <a:pt x="5777062" y="3450322"/>
                  <a:pt x="5793245" y="3455082"/>
                </a:cubicBezTo>
                <a:cubicBezTo>
                  <a:pt x="5811863" y="3460558"/>
                  <a:pt x="5829533" y="3469283"/>
                  <a:pt x="5848478" y="3473493"/>
                </a:cubicBezTo>
                <a:cubicBezTo>
                  <a:pt x="5866561" y="3477511"/>
                  <a:pt x="5885299" y="3477584"/>
                  <a:pt x="5903710" y="3479630"/>
                </a:cubicBezTo>
                <a:cubicBezTo>
                  <a:pt x="5920075" y="3483721"/>
                  <a:pt x="5936084" y="3489674"/>
                  <a:pt x="5952805" y="3491903"/>
                </a:cubicBezTo>
                <a:cubicBezTo>
                  <a:pt x="5992869" y="3497245"/>
                  <a:pt x="6114479" y="3506228"/>
                  <a:pt x="6167597" y="3510314"/>
                </a:cubicBezTo>
                <a:cubicBezTo>
                  <a:pt x="6183962" y="3514405"/>
                  <a:pt x="6200112" y="3519479"/>
                  <a:pt x="6216692" y="3522588"/>
                </a:cubicBezTo>
                <a:cubicBezTo>
                  <a:pt x="6372885" y="3551875"/>
                  <a:pt x="6140333" y="3499482"/>
                  <a:pt x="6327157" y="3540999"/>
                </a:cubicBezTo>
                <a:cubicBezTo>
                  <a:pt x="6343624" y="3544658"/>
                  <a:pt x="6359672" y="3550164"/>
                  <a:pt x="6376252" y="3553273"/>
                </a:cubicBezTo>
                <a:cubicBezTo>
                  <a:pt x="6392462" y="3556312"/>
                  <a:pt x="6409020" y="3557077"/>
                  <a:pt x="6425347" y="3559409"/>
                </a:cubicBezTo>
                <a:cubicBezTo>
                  <a:pt x="6437665" y="3561169"/>
                  <a:pt x="6449967" y="3563106"/>
                  <a:pt x="6462169" y="3565546"/>
                </a:cubicBezTo>
                <a:cubicBezTo>
                  <a:pt x="6480663" y="3569245"/>
                  <a:pt x="6498828" y="3574542"/>
                  <a:pt x="6517401" y="3577820"/>
                </a:cubicBezTo>
                <a:cubicBezTo>
                  <a:pt x="6533642" y="3580686"/>
                  <a:pt x="6550228" y="3581246"/>
                  <a:pt x="6566496" y="3583957"/>
                </a:cubicBezTo>
                <a:cubicBezTo>
                  <a:pt x="6574816" y="3585344"/>
                  <a:pt x="6582724" y="3588707"/>
                  <a:pt x="6591044" y="3590094"/>
                </a:cubicBezTo>
                <a:cubicBezTo>
                  <a:pt x="6607312" y="3592805"/>
                  <a:pt x="6623791" y="3594051"/>
                  <a:pt x="6640139" y="3596231"/>
                </a:cubicBezTo>
                <a:cubicBezTo>
                  <a:pt x="6654477" y="3598143"/>
                  <a:pt x="6668830" y="3599990"/>
                  <a:pt x="6683098" y="3602368"/>
                </a:cubicBezTo>
                <a:cubicBezTo>
                  <a:pt x="6693387" y="3604083"/>
                  <a:pt x="6703600" y="3606242"/>
                  <a:pt x="6713782" y="3608505"/>
                </a:cubicBezTo>
                <a:cubicBezTo>
                  <a:pt x="6722016" y="3610335"/>
                  <a:pt x="6730010" y="3613255"/>
                  <a:pt x="6738330" y="3614642"/>
                </a:cubicBezTo>
                <a:cubicBezTo>
                  <a:pt x="6754598" y="3617353"/>
                  <a:pt x="6771157" y="3618068"/>
                  <a:pt x="6787425" y="3620779"/>
                </a:cubicBezTo>
                <a:cubicBezTo>
                  <a:pt x="6795745" y="3622166"/>
                  <a:pt x="6803637" y="3625633"/>
                  <a:pt x="6811973" y="3626915"/>
                </a:cubicBezTo>
                <a:cubicBezTo>
                  <a:pt x="6830282" y="3629732"/>
                  <a:pt x="6848908" y="3630163"/>
                  <a:pt x="6867205" y="3633052"/>
                </a:cubicBezTo>
                <a:cubicBezTo>
                  <a:pt x="6887811" y="3636306"/>
                  <a:pt x="6908118" y="3641235"/>
                  <a:pt x="6928574" y="3645326"/>
                </a:cubicBezTo>
                <a:cubicBezTo>
                  <a:pt x="6938802" y="3647372"/>
                  <a:pt x="6948933" y="3649988"/>
                  <a:pt x="6959259" y="3651463"/>
                </a:cubicBezTo>
                <a:cubicBezTo>
                  <a:pt x="6973578" y="3653509"/>
                  <a:pt x="6988033" y="3654763"/>
                  <a:pt x="7002217" y="3657600"/>
                </a:cubicBezTo>
                <a:cubicBezTo>
                  <a:pt x="7018758" y="3660908"/>
                  <a:pt x="7051313" y="3669874"/>
                  <a:pt x="7051313" y="3669874"/>
                </a:cubicBezTo>
                <a:cubicBezTo>
                  <a:pt x="7057450" y="3673965"/>
                  <a:pt x="7063319" y="3678489"/>
                  <a:pt x="7069723" y="3682148"/>
                </a:cubicBezTo>
                <a:cubicBezTo>
                  <a:pt x="7124248" y="3713306"/>
                  <a:pt x="7067810" y="3676783"/>
                  <a:pt x="7112682" y="3706695"/>
                </a:cubicBezTo>
                <a:cubicBezTo>
                  <a:pt x="7118278" y="3715088"/>
                  <a:pt x="7137659" y="3744898"/>
                  <a:pt x="7143366" y="3749654"/>
                </a:cubicBezTo>
                <a:cubicBezTo>
                  <a:pt x="7148336" y="3753795"/>
                  <a:pt x="7155640" y="3753745"/>
                  <a:pt x="7161777" y="3755791"/>
                </a:cubicBezTo>
                <a:cubicBezTo>
                  <a:pt x="7168081" y="3762094"/>
                  <a:pt x="7189878" y="3778401"/>
                  <a:pt x="7186325" y="3792612"/>
                </a:cubicBezTo>
                <a:cubicBezTo>
                  <a:pt x="7185216" y="3797050"/>
                  <a:pt x="7178142" y="3796703"/>
                  <a:pt x="7174051" y="3798749"/>
                </a:cubicBezTo>
              </a:path>
            </a:pathLst>
          </a:custGeom>
          <a:ln w="76200">
            <a:solidFill>
              <a:schemeClr val="tx1"/>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13" name="Straight Connector 12"/>
          <p:cNvCxnSpPr/>
          <p:nvPr/>
        </p:nvCxnSpPr>
        <p:spPr>
          <a:xfrm>
            <a:off x="1905000" y="3429000"/>
            <a:ext cx="67818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20" name="Straight Connector 19"/>
          <p:cNvCxnSpPr/>
          <p:nvPr/>
        </p:nvCxnSpPr>
        <p:spPr>
          <a:xfrm>
            <a:off x="1905000" y="4851400"/>
            <a:ext cx="6781800" cy="0"/>
          </a:xfrm>
          <a:prstGeom prst="line">
            <a:avLst/>
          </a:prstGeom>
        </p:spPr>
        <p:style>
          <a:lnRef idx="3">
            <a:schemeClr val="accent2"/>
          </a:lnRef>
          <a:fillRef idx="0">
            <a:schemeClr val="accent2"/>
          </a:fillRef>
          <a:effectRef idx="2">
            <a:schemeClr val="accent2"/>
          </a:effectRef>
          <a:fontRef idx="minor">
            <a:schemeClr val="tx1"/>
          </a:fontRef>
        </p:style>
      </p:cxnSp>
      <p:sp>
        <p:nvSpPr>
          <p:cNvPr id="25" name="TextBox 24"/>
          <p:cNvSpPr txBox="1"/>
          <p:nvPr/>
        </p:nvSpPr>
        <p:spPr>
          <a:xfrm>
            <a:off x="4572000" y="1498601"/>
            <a:ext cx="4495800" cy="954107"/>
          </a:xfrm>
          <a:prstGeom prst="rect">
            <a:avLst/>
          </a:prstGeom>
          <a:noFill/>
        </p:spPr>
        <p:txBody>
          <a:bodyPr wrap="square" rtlCol="0">
            <a:spAutoFit/>
          </a:bodyPr>
          <a:lstStyle/>
          <a:p>
            <a:r>
              <a:rPr lang="en-US" sz="2800" dirty="0" smtClean="0"/>
              <a:t>Secondary Awards Considered Harmful</a:t>
            </a:r>
            <a:endParaRPr lang="en-US" sz="2800" dirty="0"/>
          </a:p>
        </p:txBody>
      </p:sp>
    </p:spTree>
    <p:extLst>
      <p:ext uri="{BB962C8B-B14F-4D97-AF65-F5344CB8AC3E}">
        <p14:creationId xmlns:p14="http://schemas.microsoft.com/office/powerpoint/2010/main" val="473219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Extrinsic Motivation:</a:t>
            </a:r>
            <a:br>
              <a:rPr lang="en-US" dirty="0" smtClean="0"/>
            </a:br>
            <a:r>
              <a:rPr lang="en-US" dirty="0" smtClean="0"/>
              <a:t>short term effect</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57350"/>
            <a:ext cx="32004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57350"/>
            <a:ext cx="3488972"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825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9549"/>
            <a:ext cx="8229600" cy="1143000"/>
          </a:xfrm>
        </p:spPr>
        <p:txBody>
          <a:bodyPr/>
          <a:lstStyle/>
          <a:p>
            <a:r>
              <a:rPr lang="en-US" dirty="0" smtClean="0"/>
              <a:t>Hierarchical randomized trials</a:t>
            </a:r>
            <a:endParaRPr lang="en-US" dirty="0"/>
          </a:p>
        </p:txBody>
      </p:sp>
      <p:pic>
        <p:nvPicPr>
          <p:cNvPr id="1026" name="Picture 2" descr="http://www.burlaca.com/wp-content/uploads/2009/01/00_yahoo_tre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352549"/>
            <a:ext cx="5581650" cy="5505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2088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In-game assessment and intelligent tutor refinement</a:t>
            </a:r>
            <a:endParaRPr lang="en-US" dirty="0"/>
          </a:p>
        </p:txBody>
      </p:sp>
      <p:grpSp>
        <p:nvGrpSpPr>
          <p:cNvPr id="3" name="Group 81"/>
          <p:cNvGrpSpPr/>
          <p:nvPr/>
        </p:nvGrpSpPr>
        <p:grpSpPr>
          <a:xfrm>
            <a:off x="0" y="3048000"/>
            <a:ext cx="4419600" cy="1676400"/>
            <a:chOff x="304800" y="3048000"/>
            <a:chExt cx="4419600" cy="1676400"/>
          </a:xfrm>
        </p:grpSpPr>
        <p:sp>
          <p:nvSpPr>
            <p:cNvPr id="5" name="Rounded Rectangle 4"/>
            <p:cNvSpPr/>
            <p:nvPr/>
          </p:nvSpPr>
          <p:spPr>
            <a:xfrm>
              <a:off x="1524000" y="30480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514600" y="30480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914400" y="35814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905000" y="35814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3124200" y="3581400"/>
              <a:ext cx="762000" cy="304800"/>
            </a:xfrm>
            <a:prstGeom prst="roundRect">
              <a:avLst/>
            </a:prstGeom>
            <a:solidFill>
              <a:schemeClr val="accent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04800" y="4419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1219200" y="44196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133600" y="4419600"/>
              <a:ext cx="762000" cy="304800"/>
            </a:xfrm>
            <a:prstGeom prst="roundRect">
              <a:avLst/>
            </a:prstGeom>
            <a:solidFill>
              <a:schemeClr val="accent6">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962400" y="44196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3048000" y="4419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5" idx="2"/>
              <a:endCxn id="11" idx="0"/>
            </p:cNvCxnSpPr>
            <p:nvPr/>
          </p:nvCxnSpPr>
          <p:spPr>
            <a:xfrm rot="5400000">
              <a:off x="1485900" y="3162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12" idx="0"/>
            </p:cNvCxnSpPr>
            <p:nvPr/>
          </p:nvCxnSpPr>
          <p:spPr>
            <a:xfrm rot="16200000" flipH="1">
              <a:off x="1981200" y="3276600"/>
              <a:ext cx="228600" cy="3810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a:endCxn id="15" idx="0"/>
            </p:cNvCxnSpPr>
            <p:nvPr/>
          </p:nvCxnSpPr>
          <p:spPr>
            <a:xfrm rot="16200000" flipH="1">
              <a:off x="1181100" y="4000500"/>
              <a:ext cx="533400" cy="3048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6" idx="0"/>
            </p:cNvCxnSpPr>
            <p:nvPr/>
          </p:nvCxnSpPr>
          <p:spPr>
            <a:xfrm rot="16200000" flipH="1">
              <a:off x="2133600" y="4038600"/>
              <a:ext cx="5334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2"/>
              <a:endCxn id="18" idx="0"/>
            </p:cNvCxnSpPr>
            <p:nvPr/>
          </p:nvCxnSpPr>
          <p:spPr>
            <a:xfrm rot="5400000">
              <a:off x="3200400" y="4114800"/>
              <a:ext cx="533400" cy="76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7" idx="0"/>
            </p:cNvCxnSpPr>
            <p:nvPr/>
          </p:nvCxnSpPr>
          <p:spPr>
            <a:xfrm>
              <a:off x="3581400" y="3886200"/>
              <a:ext cx="7620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0" idx="2"/>
              <a:endCxn id="13" idx="0"/>
            </p:cNvCxnSpPr>
            <p:nvPr/>
          </p:nvCxnSpPr>
          <p:spPr>
            <a:xfrm rot="16200000" flipH="1">
              <a:off x="3086100" y="3162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a:off x="2438400" y="3352800"/>
              <a:ext cx="2286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a:endCxn id="14" idx="0"/>
            </p:cNvCxnSpPr>
            <p:nvPr/>
          </p:nvCxnSpPr>
          <p:spPr>
            <a:xfrm rot="5400000">
              <a:off x="723900" y="3848100"/>
              <a:ext cx="5334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2" idx="2"/>
            </p:cNvCxnSpPr>
            <p:nvPr/>
          </p:nvCxnSpPr>
          <p:spPr>
            <a:xfrm rot="5400000">
              <a:off x="1790700" y="3924300"/>
              <a:ext cx="533400" cy="457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7" idx="3"/>
              <a:endCxn id="10" idx="3"/>
            </p:cNvCxnSpPr>
            <p:nvPr/>
          </p:nvCxnSpPr>
          <p:spPr>
            <a:xfrm flipH="1" flipV="1">
              <a:off x="3276600" y="3200400"/>
              <a:ext cx="1447800" cy="1371600"/>
            </a:xfrm>
            <a:prstGeom prst="bentConnector3">
              <a:avLst>
                <a:gd name="adj1" fmla="val -16588"/>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15" idx="3"/>
            </p:cNvCxnSpPr>
            <p:nvPr/>
          </p:nvCxnSpPr>
          <p:spPr>
            <a:xfrm flipH="1" flipV="1">
              <a:off x="1524000" y="3886200"/>
              <a:ext cx="457200" cy="685800"/>
            </a:xfrm>
            <a:prstGeom prst="bentConnector4">
              <a:avLst>
                <a:gd name="adj1" fmla="val -50000"/>
                <a:gd name="adj2" fmla="val 6111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Elbow Connector 58"/>
            <p:cNvCxnSpPr/>
            <p:nvPr/>
          </p:nvCxnSpPr>
          <p:spPr>
            <a:xfrm rot="16200000" flipV="1">
              <a:off x="2209006" y="3886994"/>
              <a:ext cx="1219994" cy="151606"/>
            </a:xfrm>
            <a:prstGeom prst="bentConnector3">
              <a:avLst>
                <a:gd name="adj1" fmla="val 5000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17" idx="3"/>
              <a:endCxn id="13" idx="3"/>
            </p:cNvCxnSpPr>
            <p:nvPr/>
          </p:nvCxnSpPr>
          <p:spPr>
            <a:xfrm flipH="1" flipV="1">
              <a:off x="3886200" y="3733800"/>
              <a:ext cx="838200" cy="838200"/>
            </a:xfrm>
            <a:prstGeom prst="bentConnector3">
              <a:avLst>
                <a:gd name="adj1" fmla="val -12083"/>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Group 82"/>
          <p:cNvGrpSpPr/>
          <p:nvPr/>
        </p:nvGrpSpPr>
        <p:grpSpPr>
          <a:xfrm>
            <a:off x="0" y="3048000"/>
            <a:ext cx="4419600" cy="1676400"/>
            <a:chOff x="304800" y="3048000"/>
            <a:chExt cx="4419600" cy="1676400"/>
          </a:xfrm>
        </p:grpSpPr>
        <p:sp>
          <p:nvSpPr>
            <p:cNvPr id="84" name="Rounded Rectangle 83"/>
            <p:cNvSpPr/>
            <p:nvPr/>
          </p:nvSpPr>
          <p:spPr>
            <a:xfrm>
              <a:off x="1524000" y="30480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2514600" y="30480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914400" y="35814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a:off x="1905000" y="35814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3124200" y="3581400"/>
              <a:ext cx="762000" cy="304800"/>
            </a:xfrm>
            <a:prstGeom prst="roundRect">
              <a:avLst/>
            </a:prstGeom>
            <a:solidFill>
              <a:schemeClr val="accent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p:cNvSpPr/>
            <p:nvPr/>
          </p:nvSpPr>
          <p:spPr>
            <a:xfrm>
              <a:off x="304800" y="4419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p:cNvSpPr/>
            <p:nvPr/>
          </p:nvSpPr>
          <p:spPr>
            <a:xfrm>
              <a:off x="1219200" y="44196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p:cNvSpPr/>
            <p:nvPr/>
          </p:nvSpPr>
          <p:spPr>
            <a:xfrm>
              <a:off x="2133600" y="4419600"/>
              <a:ext cx="762000" cy="304800"/>
            </a:xfrm>
            <a:prstGeom prst="roundRect">
              <a:avLst/>
            </a:prstGeom>
            <a:solidFill>
              <a:schemeClr val="accent6">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p:cNvSpPr/>
            <p:nvPr/>
          </p:nvSpPr>
          <p:spPr>
            <a:xfrm>
              <a:off x="3962400" y="44196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3048000" y="4419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a:stCxn id="84" idx="2"/>
              <a:endCxn id="86" idx="0"/>
            </p:cNvCxnSpPr>
            <p:nvPr/>
          </p:nvCxnSpPr>
          <p:spPr>
            <a:xfrm rot="5400000">
              <a:off x="1485900" y="3162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4" idx="2"/>
              <a:endCxn id="87" idx="0"/>
            </p:cNvCxnSpPr>
            <p:nvPr/>
          </p:nvCxnSpPr>
          <p:spPr>
            <a:xfrm rot="16200000" flipH="1">
              <a:off x="1981200" y="3276600"/>
              <a:ext cx="228600" cy="3810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6" idx="2"/>
              <a:endCxn id="90" idx="0"/>
            </p:cNvCxnSpPr>
            <p:nvPr/>
          </p:nvCxnSpPr>
          <p:spPr>
            <a:xfrm rot="16200000" flipH="1">
              <a:off x="1181100" y="4000500"/>
              <a:ext cx="533400" cy="3048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91" idx="0"/>
            </p:cNvCxnSpPr>
            <p:nvPr/>
          </p:nvCxnSpPr>
          <p:spPr>
            <a:xfrm rot="16200000" flipH="1">
              <a:off x="2133600" y="4038600"/>
              <a:ext cx="5334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8" idx="2"/>
              <a:endCxn id="93" idx="0"/>
            </p:cNvCxnSpPr>
            <p:nvPr/>
          </p:nvCxnSpPr>
          <p:spPr>
            <a:xfrm rot="5400000">
              <a:off x="3200400" y="4114800"/>
              <a:ext cx="533400" cy="76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92" idx="0"/>
            </p:cNvCxnSpPr>
            <p:nvPr/>
          </p:nvCxnSpPr>
          <p:spPr>
            <a:xfrm>
              <a:off x="3581400" y="3886200"/>
              <a:ext cx="7620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85" idx="2"/>
              <a:endCxn id="88" idx="0"/>
            </p:cNvCxnSpPr>
            <p:nvPr/>
          </p:nvCxnSpPr>
          <p:spPr>
            <a:xfrm rot="16200000" flipH="1">
              <a:off x="3086100" y="3162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rot="5400000">
              <a:off x="2438400" y="3352800"/>
              <a:ext cx="2286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86" idx="2"/>
              <a:endCxn id="89" idx="0"/>
            </p:cNvCxnSpPr>
            <p:nvPr/>
          </p:nvCxnSpPr>
          <p:spPr>
            <a:xfrm rot="5400000">
              <a:off x="723900" y="3848100"/>
              <a:ext cx="5334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87" idx="2"/>
            </p:cNvCxnSpPr>
            <p:nvPr/>
          </p:nvCxnSpPr>
          <p:spPr>
            <a:xfrm rot="5400000">
              <a:off x="1790700" y="3924300"/>
              <a:ext cx="533400" cy="457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92" idx="3"/>
              <a:endCxn id="85" idx="3"/>
            </p:cNvCxnSpPr>
            <p:nvPr/>
          </p:nvCxnSpPr>
          <p:spPr>
            <a:xfrm flipH="1" flipV="1">
              <a:off x="3276600" y="3200400"/>
              <a:ext cx="1447800" cy="1371600"/>
            </a:xfrm>
            <a:prstGeom prst="bentConnector3">
              <a:avLst>
                <a:gd name="adj1" fmla="val -16588"/>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5" name="Elbow Connector 58"/>
            <p:cNvCxnSpPr>
              <a:stCxn id="90" idx="3"/>
            </p:cNvCxnSpPr>
            <p:nvPr/>
          </p:nvCxnSpPr>
          <p:spPr>
            <a:xfrm flipH="1" flipV="1">
              <a:off x="1524000" y="3886200"/>
              <a:ext cx="457200" cy="685800"/>
            </a:xfrm>
            <a:prstGeom prst="bentConnector4">
              <a:avLst>
                <a:gd name="adj1" fmla="val -50000"/>
                <a:gd name="adj2" fmla="val 6111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6" name="Elbow Connector 58"/>
            <p:cNvCxnSpPr/>
            <p:nvPr/>
          </p:nvCxnSpPr>
          <p:spPr>
            <a:xfrm rot="16200000" flipV="1">
              <a:off x="2209006" y="3886994"/>
              <a:ext cx="1219994" cy="151606"/>
            </a:xfrm>
            <a:prstGeom prst="bentConnector3">
              <a:avLst>
                <a:gd name="adj1" fmla="val 5000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92" idx="3"/>
              <a:endCxn id="88" idx="3"/>
            </p:cNvCxnSpPr>
            <p:nvPr/>
          </p:nvCxnSpPr>
          <p:spPr>
            <a:xfrm flipH="1" flipV="1">
              <a:off x="3886200" y="3733800"/>
              <a:ext cx="838200" cy="838200"/>
            </a:xfrm>
            <a:prstGeom prst="bentConnector3">
              <a:avLst>
                <a:gd name="adj1" fmla="val -12083"/>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6" name="Group 133"/>
          <p:cNvGrpSpPr/>
          <p:nvPr/>
        </p:nvGrpSpPr>
        <p:grpSpPr>
          <a:xfrm>
            <a:off x="0" y="3048000"/>
            <a:ext cx="4419600" cy="1676400"/>
            <a:chOff x="304800" y="3048000"/>
            <a:chExt cx="4419600" cy="1676400"/>
          </a:xfrm>
        </p:grpSpPr>
        <p:sp>
          <p:nvSpPr>
            <p:cNvPr id="135" name="Rounded Rectangle 134"/>
            <p:cNvSpPr/>
            <p:nvPr/>
          </p:nvSpPr>
          <p:spPr>
            <a:xfrm>
              <a:off x="1524000" y="30480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p:cNvSpPr/>
            <p:nvPr/>
          </p:nvSpPr>
          <p:spPr>
            <a:xfrm>
              <a:off x="2514600" y="30480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p:cNvSpPr/>
            <p:nvPr/>
          </p:nvSpPr>
          <p:spPr>
            <a:xfrm>
              <a:off x="914400" y="35814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1905000" y="35814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3124200" y="3581400"/>
              <a:ext cx="762000" cy="304800"/>
            </a:xfrm>
            <a:prstGeom prst="roundRect">
              <a:avLst/>
            </a:prstGeom>
            <a:solidFill>
              <a:schemeClr val="accent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304800" y="4419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1219200" y="44196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2133600" y="4419600"/>
              <a:ext cx="762000" cy="304800"/>
            </a:xfrm>
            <a:prstGeom prst="roundRect">
              <a:avLst/>
            </a:prstGeom>
            <a:solidFill>
              <a:schemeClr val="accent6">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3962400" y="44196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3048000" y="4419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Arrow Connector 144"/>
            <p:cNvCxnSpPr>
              <a:stCxn id="135" idx="2"/>
              <a:endCxn id="137" idx="0"/>
            </p:cNvCxnSpPr>
            <p:nvPr/>
          </p:nvCxnSpPr>
          <p:spPr>
            <a:xfrm rot="5400000">
              <a:off x="1485900" y="3162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35" idx="2"/>
              <a:endCxn id="138" idx="0"/>
            </p:cNvCxnSpPr>
            <p:nvPr/>
          </p:nvCxnSpPr>
          <p:spPr>
            <a:xfrm rot="16200000" flipH="1">
              <a:off x="1981200" y="3276600"/>
              <a:ext cx="228600" cy="3810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37" idx="2"/>
              <a:endCxn id="141" idx="0"/>
            </p:cNvCxnSpPr>
            <p:nvPr/>
          </p:nvCxnSpPr>
          <p:spPr>
            <a:xfrm rot="16200000" flipH="1">
              <a:off x="1181100" y="4000500"/>
              <a:ext cx="533400" cy="3048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142" idx="0"/>
            </p:cNvCxnSpPr>
            <p:nvPr/>
          </p:nvCxnSpPr>
          <p:spPr>
            <a:xfrm rot="16200000" flipH="1">
              <a:off x="2133600" y="4038600"/>
              <a:ext cx="5334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39" idx="2"/>
              <a:endCxn id="144" idx="0"/>
            </p:cNvCxnSpPr>
            <p:nvPr/>
          </p:nvCxnSpPr>
          <p:spPr>
            <a:xfrm rot="5400000">
              <a:off x="3200400" y="4114800"/>
              <a:ext cx="533400" cy="76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43" idx="0"/>
            </p:cNvCxnSpPr>
            <p:nvPr/>
          </p:nvCxnSpPr>
          <p:spPr>
            <a:xfrm>
              <a:off x="3581400" y="3886200"/>
              <a:ext cx="7620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36" idx="2"/>
              <a:endCxn id="139" idx="0"/>
            </p:cNvCxnSpPr>
            <p:nvPr/>
          </p:nvCxnSpPr>
          <p:spPr>
            <a:xfrm rot="16200000" flipH="1">
              <a:off x="3086100" y="3162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rot="5400000">
              <a:off x="2438400" y="3352800"/>
              <a:ext cx="2286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37" idx="2"/>
              <a:endCxn id="140" idx="0"/>
            </p:cNvCxnSpPr>
            <p:nvPr/>
          </p:nvCxnSpPr>
          <p:spPr>
            <a:xfrm rot="5400000">
              <a:off x="723900" y="3848100"/>
              <a:ext cx="5334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38" idx="2"/>
            </p:cNvCxnSpPr>
            <p:nvPr/>
          </p:nvCxnSpPr>
          <p:spPr>
            <a:xfrm rot="5400000">
              <a:off x="1790700" y="3924300"/>
              <a:ext cx="533400" cy="457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5" name="Elbow Connector 154"/>
            <p:cNvCxnSpPr>
              <a:stCxn id="143" idx="3"/>
              <a:endCxn id="136" idx="3"/>
            </p:cNvCxnSpPr>
            <p:nvPr/>
          </p:nvCxnSpPr>
          <p:spPr>
            <a:xfrm flipH="1" flipV="1">
              <a:off x="3276600" y="3200400"/>
              <a:ext cx="1447800" cy="1371600"/>
            </a:xfrm>
            <a:prstGeom prst="bentConnector3">
              <a:avLst>
                <a:gd name="adj1" fmla="val -16588"/>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6" name="Elbow Connector 58"/>
            <p:cNvCxnSpPr>
              <a:stCxn id="141" idx="3"/>
            </p:cNvCxnSpPr>
            <p:nvPr/>
          </p:nvCxnSpPr>
          <p:spPr>
            <a:xfrm flipH="1" flipV="1">
              <a:off x="1524000" y="3886200"/>
              <a:ext cx="457200" cy="685800"/>
            </a:xfrm>
            <a:prstGeom prst="bentConnector4">
              <a:avLst>
                <a:gd name="adj1" fmla="val -50000"/>
                <a:gd name="adj2" fmla="val 6111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Elbow Connector 58"/>
            <p:cNvCxnSpPr/>
            <p:nvPr/>
          </p:nvCxnSpPr>
          <p:spPr>
            <a:xfrm rot="16200000" flipV="1">
              <a:off x="2209006" y="3886994"/>
              <a:ext cx="1219994" cy="151606"/>
            </a:xfrm>
            <a:prstGeom prst="bentConnector3">
              <a:avLst>
                <a:gd name="adj1" fmla="val 5000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43" idx="3"/>
              <a:endCxn id="139" idx="3"/>
            </p:cNvCxnSpPr>
            <p:nvPr/>
          </p:nvCxnSpPr>
          <p:spPr>
            <a:xfrm flipH="1" flipV="1">
              <a:off x="3886200" y="3733800"/>
              <a:ext cx="838200" cy="838200"/>
            </a:xfrm>
            <a:prstGeom prst="bentConnector3">
              <a:avLst>
                <a:gd name="adj1" fmla="val -12083"/>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912272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33333E-6 -2.46068E-6 L 0.44166 -0.29972 " pathEditMode="relative" rAng="0" ptsTypes="AA">
                                      <p:cBhvr>
                                        <p:cTn id="6" dur="2000" fill="hold"/>
                                        <p:tgtEl>
                                          <p:spTgt spid="4"/>
                                        </p:tgtEl>
                                        <p:attrNameLst>
                                          <p:attrName>ppt_x</p:attrName>
                                          <p:attrName>ppt_y</p:attrName>
                                        </p:attrNameLst>
                                      </p:cBhvr>
                                      <p:rCtr x="22100" y="-15000"/>
                                    </p:animMotion>
                                  </p:childTnLst>
                                </p:cTn>
                              </p:par>
                            </p:childTnLst>
                          </p:cTn>
                        </p:par>
                      </p:childTnLst>
                    </p:cTn>
                  </p:par>
                  <p:par>
                    <p:cTn id="7" fill="hold">
                      <p:stCondLst>
                        <p:cond delay="indefinite"/>
                      </p:stCondLst>
                      <p:childTnLst>
                        <p:par>
                          <p:cTn id="8" fill="hold">
                            <p:stCondLst>
                              <p:cond delay="0"/>
                            </p:stCondLst>
                            <p:childTnLst>
                              <p:par>
                                <p:cTn id="9" presetID="63" presetClass="path" presetSubtype="0" accel="50000" decel="50000" fill="hold" nodeType="clickEffect">
                                  <p:stCondLst>
                                    <p:cond delay="0"/>
                                  </p:stCondLst>
                                  <p:childTnLst>
                                    <p:animMotion origin="layout" path="M 3.33333E-6 -2.46068E-6 L 0.41666 0.22202 " pathEditMode="relative" rAng="0" ptsTypes="AA">
                                      <p:cBhvr>
                                        <p:cTn id="10" dur="2000" fill="hold"/>
                                        <p:tgtEl>
                                          <p:spTgt spid="6"/>
                                        </p:tgtEl>
                                        <p:attrNameLst>
                                          <p:attrName>ppt_x</p:attrName>
                                          <p:attrName>ppt_y</p:attrName>
                                        </p:attrNameLst>
                                      </p:cBhvr>
                                      <p:rCtr x="20800" y="111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ounded Rectangle 81"/>
          <p:cNvSpPr/>
          <p:nvPr/>
        </p:nvSpPr>
        <p:spPr>
          <a:xfrm>
            <a:off x="3429000" y="3810000"/>
            <a:ext cx="5410200" cy="3048000"/>
          </a:xfrm>
          <a:prstGeom prst="roundRect">
            <a:avLst/>
          </a:prstGeom>
          <a:solidFill>
            <a:srgbClr val="98B5D8"/>
          </a:solidFill>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dirty="0"/>
          </a:p>
        </p:txBody>
      </p:sp>
      <p:grpSp>
        <p:nvGrpSpPr>
          <p:cNvPr id="3" name="Group 81"/>
          <p:cNvGrpSpPr/>
          <p:nvPr/>
        </p:nvGrpSpPr>
        <p:grpSpPr>
          <a:xfrm>
            <a:off x="0" y="3048000"/>
            <a:ext cx="4419600" cy="1676400"/>
            <a:chOff x="304800" y="3048000"/>
            <a:chExt cx="4419600" cy="1676400"/>
          </a:xfrm>
        </p:grpSpPr>
        <p:sp>
          <p:nvSpPr>
            <p:cNvPr id="5" name="Rounded Rectangle 4"/>
            <p:cNvSpPr/>
            <p:nvPr/>
          </p:nvSpPr>
          <p:spPr>
            <a:xfrm>
              <a:off x="1524000" y="30480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2514600" y="30480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914400" y="35814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905000" y="35814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3124200" y="3581400"/>
              <a:ext cx="762000" cy="304800"/>
            </a:xfrm>
            <a:prstGeom prst="roundRect">
              <a:avLst/>
            </a:prstGeom>
            <a:solidFill>
              <a:schemeClr val="accent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304800" y="4419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1219200" y="44196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2133600" y="4419600"/>
              <a:ext cx="762000" cy="304800"/>
            </a:xfrm>
            <a:prstGeom prst="roundRect">
              <a:avLst/>
            </a:prstGeom>
            <a:solidFill>
              <a:schemeClr val="accent6">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3962400" y="44196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3048000" y="4419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a:stCxn id="5" idx="2"/>
              <a:endCxn id="11" idx="0"/>
            </p:cNvCxnSpPr>
            <p:nvPr/>
          </p:nvCxnSpPr>
          <p:spPr>
            <a:xfrm rot="5400000">
              <a:off x="1485900" y="3162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5" idx="2"/>
              <a:endCxn id="12" idx="0"/>
            </p:cNvCxnSpPr>
            <p:nvPr/>
          </p:nvCxnSpPr>
          <p:spPr>
            <a:xfrm rot="16200000" flipH="1">
              <a:off x="1981200" y="3276600"/>
              <a:ext cx="228600" cy="3810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1" idx="2"/>
              <a:endCxn id="15" idx="0"/>
            </p:cNvCxnSpPr>
            <p:nvPr/>
          </p:nvCxnSpPr>
          <p:spPr>
            <a:xfrm rot="16200000" flipH="1">
              <a:off x="1181100" y="4000500"/>
              <a:ext cx="533400" cy="3048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6" idx="0"/>
            </p:cNvCxnSpPr>
            <p:nvPr/>
          </p:nvCxnSpPr>
          <p:spPr>
            <a:xfrm rot="16200000" flipH="1">
              <a:off x="2133600" y="4038600"/>
              <a:ext cx="5334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3" idx="2"/>
              <a:endCxn id="18" idx="0"/>
            </p:cNvCxnSpPr>
            <p:nvPr/>
          </p:nvCxnSpPr>
          <p:spPr>
            <a:xfrm rot="5400000">
              <a:off x="3200400" y="4114800"/>
              <a:ext cx="533400" cy="76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endCxn id="17" idx="0"/>
            </p:cNvCxnSpPr>
            <p:nvPr/>
          </p:nvCxnSpPr>
          <p:spPr>
            <a:xfrm>
              <a:off x="3581400" y="3886200"/>
              <a:ext cx="7620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0" idx="2"/>
              <a:endCxn id="13" idx="0"/>
            </p:cNvCxnSpPr>
            <p:nvPr/>
          </p:nvCxnSpPr>
          <p:spPr>
            <a:xfrm rot="16200000" flipH="1">
              <a:off x="3086100" y="3162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rot="5400000">
              <a:off x="2438400" y="3352800"/>
              <a:ext cx="2286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1" idx="2"/>
              <a:endCxn id="14" idx="0"/>
            </p:cNvCxnSpPr>
            <p:nvPr/>
          </p:nvCxnSpPr>
          <p:spPr>
            <a:xfrm rot="5400000">
              <a:off x="723900" y="3848100"/>
              <a:ext cx="5334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2" idx="2"/>
            </p:cNvCxnSpPr>
            <p:nvPr/>
          </p:nvCxnSpPr>
          <p:spPr>
            <a:xfrm rot="5400000">
              <a:off x="1790700" y="3924300"/>
              <a:ext cx="533400" cy="457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Elbow Connector 53"/>
            <p:cNvCxnSpPr>
              <a:stCxn id="17" idx="3"/>
              <a:endCxn id="10" idx="3"/>
            </p:cNvCxnSpPr>
            <p:nvPr/>
          </p:nvCxnSpPr>
          <p:spPr>
            <a:xfrm flipH="1" flipV="1">
              <a:off x="3276600" y="3200400"/>
              <a:ext cx="1447800" cy="1371600"/>
            </a:xfrm>
            <a:prstGeom prst="bentConnector3">
              <a:avLst>
                <a:gd name="adj1" fmla="val -16588"/>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15" idx="3"/>
            </p:cNvCxnSpPr>
            <p:nvPr/>
          </p:nvCxnSpPr>
          <p:spPr>
            <a:xfrm flipH="1" flipV="1">
              <a:off x="1524000" y="3886200"/>
              <a:ext cx="457200" cy="685800"/>
            </a:xfrm>
            <a:prstGeom prst="bentConnector4">
              <a:avLst>
                <a:gd name="adj1" fmla="val -50000"/>
                <a:gd name="adj2" fmla="val 6111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Elbow Connector 58"/>
            <p:cNvCxnSpPr/>
            <p:nvPr/>
          </p:nvCxnSpPr>
          <p:spPr>
            <a:xfrm rot="16200000" flipV="1">
              <a:off x="2209006" y="3886994"/>
              <a:ext cx="1219994" cy="151606"/>
            </a:xfrm>
            <a:prstGeom prst="bentConnector3">
              <a:avLst>
                <a:gd name="adj1" fmla="val 5000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17" idx="3"/>
              <a:endCxn id="13" idx="3"/>
            </p:cNvCxnSpPr>
            <p:nvPr/>
          </p:nvCxnSpPr>
          <p:spPr>
            <a:xfrm flipH="1" flipV="1">
              <a:off x="3886200" y="3733800"/>
              <a:ext cx="838200" cy="838200"/>
            </a:xfrm>
            <a:prstGeom prst="bentConnector3">
              <a:avLst>
                <a:gd name="adj1" fmla="val -12083"/>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
        <p:nvSpPr>
          <p:cNvPr id="84" name="Rounded Rectangle 83"/>
          <p:cNvSpPr/>
          <p:nvPr/>
        </p:nvSpPr>
        <p:spPr>
          <a:xfrm>
            <a:off x="5029200" y="45720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6019800" y="45720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4419600" y="51054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a:off x="5410200" y="51054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6629400" y="5105400"/>
            <a:ext cx="762000" cy="304800"/>
          </a:xfrm>
          <a:prstGeom prst="roundRect">
            <a:avLst/>
          </a:prstGeom>
          <a:solidFill>
            <a:schemeClr val="accent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p:cNvSpPr/>
          <p:nvPr/>
        </p:nvSpPr>
        <p:spPr>
          <a:xfrm>
            <a:off x="3810000" y="5943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p:cNvSpPr/>
          <p:nvPr/>
        </p:nvSpPr>
        <p:spPr>
          <a:xfrm>
            <a:off x="4724400" y="59436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p:cNvSpPr/>
          <p:nvPr/>
        </p:nvSpPr>
        <p:spPr>
          <a:xfrm>
            <a:off x="5638800" y="5943600"/>
            <a:ext cx="762000" cy="304800"/>
          </a:xfrm>
          <a:prstGeom prst="roundRect">
            <a:avLst/>
          </a:prstGeom>
          <a:solidFill>
            <a:schemeClr val="accent6">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p:cNvSpPr/>
          <p:nvPr/>
        </p:nvSpPr>
        <p:spPr>
          <a:xfrm>
            <a:off x="7467600" y="59436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553200" y="5943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a:stCxn id="84" idx="2"/>
            <a:endCxn id="86" idx="0"/>
          </p:cNvCxnSpPr>
          <p:nvPr/>
        </p:nvCxnSpPr>
        <p:spPr>
          <a:xfrm rot="5400000">
            <a:off x="4991100" y="4686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4" idx="2"/>
            <a:endCxn id="87" idx="0"/>
          </p:cNvCxnSpPr>
          <p:nvPr/>
        </p:nvCxnSpPr>
        <p:spPr>
          <a:xfrm rot="16200000" flipH="1">
            <a:off x="5486400" y="4800600"/>
            <a:ext cx="228600" cy="3810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6" idx="2"/>
            <a:endCxn id="90" idx="0"/>
          </p:cNvCxnSpPr>
          <p:nvPr/>
        </p:nvCxnSpPr>
        <p:spPr>
          <a:xfrm rot="16200000" flipH="1">
            <a:off x="4686300" y="5524500"/>
            <a:ext cx="533400" cy="3048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91" idx="0"/>
          </p:cNvCxnSpPr>
          <p:nvPr/>
        </p:nvCxnSpPr>
        <p:spPr>
          <a:xfrm rot="16200000" flipH="1">
            <a:off x="5638800" y="5562600"/>
            <a:ext cx="5334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8" idx="2"/>
            <a:endCxn id="93" idx="0"/>
          </p:cNvCxnSpPr>
          <p:nvPr/>
        </p:nvCxnSpPr>
        <p:spPr>
          <a:xfrm rot="5400000">
            <a:off x="6705600" y="5638800"/>
            <a:ext cx="533400" cy="76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92" idx="0"/>
          </p:cNvCxnSpPr>
          <p:nvPr/>
        </p:nvCxnSpPr>
        <p:spPr>
          <a:xfrm>
            <a:off x="7086600" y="5410200"/>
            <a:ext cx="7620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85" idx="2"/>
            <a:endCxn id="88" idx="0"/>
          </p:cNvCxnSpPr>
          <p:nvPr/>
        </p:nvCxnSpPr>
        <p:spPr>
          <a:xfrm rot="16200000" flipH="1">
            <a:off x="6591300" y="4686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rot="5400000">
            <a:off x="5943600" y="4876800"/>
            <a:ext cx="2286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86" idx="2"/>
            <a:endCxn id="89" idx="0"/>
          </p:cNvCxnSpPr>
          <p:nvPr/>
        </p:nvCxnSpPr>
        <p:spPr>
          <a:xfrm rot="5400000">
            <a:off x="4229100" y="5372100"/>
            <a:ext cx="5334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87" idx="2"/>
          </p:cNvCxnSpPr>
          <p:nvPr/>
        </p:nvCxnSpPr>
        <p:spPr>
          <a:xfrm rot="5400000">
            <a:off x="5295900" y="5448300"/>
            <a:ext cx="533400" cy="457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92" idx="3"/>
            <a:endCxn id="85" idx="3"/>
          </p:cNvCxnSpPr>
          <p:nvPr/>
        </p:nvCxnSpPr>
        <p:spPr>
          <a:xfrm flipH="1" flipV="1">
            <a:off x="6781800" y="4724400"/>
            <a:ext cx="1447800" cy="1371600"/>
          </a:xfrm>
          <a:prstGeom prst="bentConnector3">
            <a:avLst>
              <a:gd name="adj1" fmla="val -16588"/>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5" name="Elbow Connector 58"/>
          <p:cNvCxnSpPr>
            <a:stCxn id="90" idx="3"/>
          </p:cNvCxnSpPr>
          <p:nvPr/>
        </p:nvCxnSpPr>
        <p:spPr>
          <a:xfrm flipH="1" flipV="1">
            <a:off x="5029200" y="5410200"/>
            <a:ext cx="457200" cy="685800"/>
          </a:xfrm>
          <a:prstGeom prst="bentConnector4">
            <a:avLst>
              <a:gd name="adj1" fmla="val -50000"/>
              <a:gd name="adj2" fmla="val 6111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6" name="Elbow Connector 58"/>
          <p:cNvCxnSpPr/>
          <p:nvPr/>
        </p:nvCxnSpPr>
        <p:spPr>
          <a:xfrm rot="16200000" flipV="1">
            <a:off x="5714206" y="5410994"/>
            <a:ext cx="1219994" cy="151606"/>
          </a:xfrm>
          <a:prstGeom prst="bentConnector3">
            <a:avLst>
              <a:gd name="adj1" fmla="val 5000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92" idx="3"/>
            <a:endCxn id="88" idx="3"/>
          </p:cNvCxnSpPr>
          <p:nvPr/>
        </p:nvCxnSpPr>
        <p:spPr>
          <a:xfrm flipH="1" flipV="1">
            <a:off x="7391400" y="5257800"/>
            <a:ext cx="838200" cy="838200"/>
          </a:xfrm>
          <a:prstGeom prst="bentConnector3">
            <a:avLst>
              <a:gd name="adj1" fmla="val -12083"/>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35" name="Rounded Rectangle 134"/>
          <p:cNvSpPr/>
          <p:nvPr/>
        </p:nvSpPr>
        <p:spPr>
          <a:xfrm>
            <a:off x="5257800" y="990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35"/>
          <p:cNvSpPr/>
          <p:nvPr/>
        </p:nvSpPr>
        <p:spPr>
          <a:xfrm>
            <a:off x="6248400" y="9906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36"/>
          <p:cNvSpPr/>
          <p:nvPr/>
        </p:nvSpPr>
        <p:spPr>
          <a:xfrm>
            <a:off x="4648200" y="15240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5638800" y="15240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6858000" y="1524000"/>
            <a:ext cx="762000" cy="304800"/>
          </a:xfrm>
          <a:prstGeom prst="roundRect">
            <a:avLst/>
          </a:prstGeom>
          <a:solidFill>
            <a:schemeClr val="accent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39"/>
          <p:cNvSpPr/>
          <p:nvPr/>
        </p:nvSpPr>
        <p:spPr>
          <a:xfrm>
            <a:off x="4038600" y="23622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40"/>
          <p:cNvSpPr/>
          <p:nvPr/>
        </p:nvSpPr>
        <p:spPr>
          <a:xfrm>
            <a:off x="4953000" y="23622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5867400" y="2362200"/>
            <a:ext cx="762000" cy="304800"/>
          </a:xfrm>
          <a:prstGeom prst="roundRect">
            <a:avLst/>
          </a:prstGeom>
          <a:solidFill>
            <a:schemeClr val="accent6">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7696200" y="23622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6781800" y="23622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Arrow Connector 144"/>
          <p:cNvCxnSpPr>
            <a:stCxn id="135" idx="2"/>
            <a:endCxn id="137" idx="0"/>
          </p:cNvCxnSpPr>
          <p:nvPr/>
        </p:nvCxnSpPr>
        <p:spPr>
          <a:xfrm rot="5400000">
            <a:off x="5219700" y="11049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135" idx="2"/>
            <a:endCxn id="138" idx="0"/>
          </p:cNvCxnSpPr>
          <p:nvPr/>
        </p:nvCxnSpPr>
        <p:spPr>
          <a:xfrm rot="16200000" flipH="1">
            <a:off x="5715000" y="1219200"/>
            <a:ext cx="228600" cy="3810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137" idx="2"/>
            <a:endCxn id="141" idx="0"/>
          </p:cNvCxnSpPr>
          <p:nvPr/>
        </p:nvCxnSpPr>
        <p:spPr>
          <a:xfrm rot="16200000" flipH="1">
            <a:off x="4914900" y="1943100"/>
            <a:ext cx="533400" cy="3048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142" idx="0"/>
          </p:cNvCxnSpPr>
          <p:nvPr/>
        </p:nvCxnSpPr>
        <p:spPr>
          <a:xfrm rot="16200000" flipH="1">
            <a:off x="5867400" y="1981200"/>
            <a:ext cx="5334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39" idx="2"/>
            <a:endCxn id="144" idx="0"/>
          </p:cNvCxnSpPr>
          <p:nvPr/>
        </p:nvCxnSpPr>
        <p:spPr>
          <a:xfrm rot="5400000">
            <a:off x="6934200" y="2057400"/>
            <a:ext cx="533400" cy="76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endCxn id="143" idx="0"/>
          </p:cNvCxnSpPr>
          <p:nvPr/>
        </p:nvCxnSpPr>
        <p:spPr>
          <a:xfrm>
            <a:off x="7315200" y="1828800"/>
            <a:ext cx="7620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36" idx="2"/>
            <a:endCxn id="139" idx="0"/>
          </p:cNvCxnSpPr>
          <p:nvPr/>
        </p:nvCxnSpPr>
        <p:spPr>
          <a:xfrm rot="16200000" flipH="1">
            <a:off x="6819900" y="11049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2" name="Straight Arrow Connector 151"/>
          <p:cNvCxnSpPr/>
          <p:nvPr/>
        </p:nvCxnSpPr>
        <p:spPr>
          <a:xfrm rot="5400000">
            <a:off x="6172200" y="1295400"/>
            <a:ext cx="2286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37" idx="2"/>
            <a:endCxn id="140" idx="0"/>
          </p:cNvCxnSpPr>
          <p:nvPr/>
        </p:nvCxnSpPr>
        <p:spPr>
          <a:xfrm rot="5400000">
            <a:off x="4457700" y="1790700"/>
            <a:ext cx="5334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a:stCxn id="138" idx="2"/>
          </p:cNvCxnSpPr>
          <p:nvPr/>
        </p:nvCxnSpPr>
        <p:spPr>
          <a:xfrm rot="5400000">
            <a:off x="5524500" y="1866900"/>
            <a:ext cx="533400" cy="457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5" name="Elbow Connector 154"/>
          <p:cNvCxnSpPr>
            <a:stCxn id="143" idx="3"/>
            <a:endCxn id="136" idx="3"/>
          </p:cNvCxnSpPr>
          <p:nvPr/>
        </p:nvCxnSpPr>
        <p:spPr>
          <a:xfrm flipH="1" flipV="1">
            <a:off x="7010400" y="1143000"/>
            <a:ext cx="1447800" cy="1371600"/>
          </a:xfrm>
          <a:prstGeom prst="bentConnector3">
            <a:avLst>
              <a:gd name="adj1" fmla="val -16588"/>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6" name="Elbow Connector 58"/>
          <p:cNvCxnSpPr>
            <a:stCxn id="141" idx="3"/>
          </p:cNvCxnSpPr>
          <p:nvPr/>
        </p:nvCxnSpPr>
        <p:spPr>
          <a:xfrm flipH="1" flipV="1">
            <a:off x="5257800" y="1828800"/>
            <a:ext cx="457200" cy="685800"/>
          </a:xfrm>
          <a:prstGeom prst="bentConnector4">
            <a:avLst>
              <a:gd name="adj1" fmla="val -50000"/>
              <a:gd name="adj2" fmla="val 6111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Elbow Connector 58"/>
          <p:cNvCxnSpPr/>
          <p:nvPr/>
        </p:nvCxnSpPr>
        <p:spPr>
          <a:xfrm rot="16200000" flipV="1">
            <a:off x="5942806" y="1829594"/>
            <a:ext cx="1219994" cy="151606"/>
          </a:xfrm>
          <a:prstGeom prst="bentConnector3">
            <a:avLst>
              <a:gd name="adj1" fmla="val 5000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8" name="Elbow Connector 157"/>
          <p:cNvCxnSpPr>
            <a:stCxn id="143" idx="3"/>
            <a:endCxn id="139" idx="3"/>
          </p:cNvCxnSpPr>
          <p:nvPr/>
        </p:nvCxnSpPr>
        <p:spPr>
          <a:xfrm flipH="1" flipV="1">
            <a:off x="7620000" y="1676400"/>
            <a:ext cx="838200" cy="838200"/>
          </a:xfrm>
          <a:prstGeom prst="bentConnector3">
            <a:avLst>
              <a:gd name="adj1" fmla="val -12083"/>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Rounded Rectangle 77"/>
          <p:cNvSpPr/>
          <p:nvPr/>
        </p:nvSpPr>
        <p:spPr>
          <a:xfrm>
            <a:off x="7467600" y="5943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a:stCxn id="78" idx="2"/>
          </p:cNvCxnSpPr>
          <p:nvPr/>
        </p:nvCxnSpPr>
        <p:spPr>
          <a:xfrm rot="16200000" flipH="1">
            <a:off x="8039100" y="6057900"/>
            <a:ext cx="1524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152400" y="2590800"/>
            <a:ext cx="1676400" cy="923330"/>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100,000 </a:t>
            </a:r>
            <a:r>
              <a:rPr lang="en-US" dirty="0" smtClean="0">
                <a:effectLst>
                  <a:outerShdw blurRad="38100" dist="38100" dir="2700000" algn="tl">
                    <a:srgbClr val="000000">
                      <a:alpha val="43137"/>
                    </a:srgbClr>
                  </a:outerShdw>
                </a:effectLst>
              </a:rPr>
              <a:t>players</a:t>
            </a:r>
            <a:endParaRPr lang="en-US" dirty="0" smtClean="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p:txBody>
      </p:sp>
      <p:sp>
        <p:nvSpPr>
          <p:cNvPr id="108" name="TextBox 107"/>
          <p:cNvSpPr txBox="1"/>
          <p:nvPr/>
        </p:nvSpPr>
        <p:spPr>
          <a:xfrm>
            <a:off x="3124200" y="1371600"/>
            <a:ext cx="1676400" cy="923330"/>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100,000 </a:t>
            </a:r>
            <a:r>
              <a:rPr lang="en-US" dirty="0" smtClean="0">
                <a:effectLst>
                  <a:outerShdw blurRad="38100" dist="38100" dir="2700000" algn="tl">
                    <a:srgbClr val="000000">
                      <a:alpha val="43137"/>
                    </a:srgbClr>
                  </a:outerShdw>
                </a:effectLst>
              </a:rPr>
              <a:t>players</a:t>
            </a:r>
            <a:endParaRPr lang="en-US" dirty="0" smtClean="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p:txBody>
      </p:sp>
      <p:sp>
        <p:nvSpPr>
          <p:cNvPr id="109" name="TextBox 108"/>
          <p:cNvSpPr txBox="1"/>
          <p:nvPr/>
        </p:nvSpPr>
        <p:spPr>
          <a:xfrm>
            <a:off x="6858000" y="4038600"/>
            <a:ext cx="1676400" cy="923330"/>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rPr>
              <a:t>100,000 </a:t>
            </a:r>
            <a:r>
              <a:rPr lang="en-US" dirty="0" smtClean="0">
                <a:effectLst>
                  <a:outerShdw blurRad="38100" dist="38100" dir="2700000" algn="tl">
                    <a:srgbClr val="000000">
                      <a:alpha val="43137"/>
                    </a:srgbClr>
                  </a:outerShdw>
                </a:effectLst>
              </a:rPr>
              <a:t>players</a:t>
            </a:r>
            <a:endParaRPr lang="en-US" dirty="0" smtClean="0">
              <a:effectLst>
                <a:outerShdw blurRad="38100" dist="38100" dir="2700000" algn="tl">
                  <a:srgbClr val="000000">
                    <a:alpha val="43137"/>
                  </a:srgbClr>
                </a:outerShdw>
              </a:effectLst>
            </a:endParaRPr>
          </a:p>
          <a:p>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884337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2.52544E-6 L 0.00834 -0.12211 " pathEditMode="relative" rAng="0" ptsTypes="AA">
                                      <p:cBhvr>
                                        <p:cTn id="6" dur="2000" fill="hold"/>
                                        <p:tgtEl>
                                          <p:spTgt spid="144"/>
                                        </p:tgtEl>
                                        <p:attrNameLst>
                                          <p:attrName>ppt_x</p:attrName>
                                          <p:attrName>ppt_y</p:attrName>
                                        </p:attrNameLst>
                                      </p:cBhvr>
                                      <p:rCtr x="400" y="-6100"/>
                                    </p:animMotion>
                                  </p:childTnLst>
                                </p:cTn>
                              </p:par>
                              <p:par>
                                <p:cTn id="7" presetID="42" presetClass="path" presetSubtype="0" accel="50000" decel="50000" fill="hold" grpId="0" nodeType="withEffect">
                                  <p:stCondLst>
                                    <p:cond delay="0"/>
                                  </p:stCondLst>
                                  <p:childTnLst>
                                    <p:animMotion origin="layout" path="M 3.33333E-6 1.68363E-6 L -0.00834 0.12211 " pathEditMode="relative" rAng="0" ptsTypes="AA">
                                      <p:cBhvr>
                                        <p:cTn id="8" dur="2000" fill="hold"/>
                                        <p:tgtEl>
                                          <p:spTgt spid="139"/>
                                        </p:tgtEl>
                                        <p:attrNameLst>
                                          <p:attrName>ppt_x</p:attrName>
                                          <p:attrName>ppt_y</p:attrName>
                                        </p:attrNameLst>
                                      </p:cBhvr>
                                      <p:rCtr x="-400" y="6100"/>
                                    </p:animMotion>
                                  </p:childTnLst>
                                </p:cTn>
                              </p:par>
                            </p:childTnLst>
                          </p:cTn>
                        </p:par>
                      </p:childTnLst>
                    </p:cTn>
                  </p:par>
                  <p:par>
                    <p:cTn id="9" fill="hold">
                      <p:stCondLst>
                        <p:cond delay="indefinite"/>
                      </p:stCondLst>
                      <p:childTnLst>
                        <p:par>
                          <p:cTn id="10" fill="hold">
                            <p:stCondLst>
                              <p:cond delay="0"/>
                            </p:stCondLst>
                            <p:childTnLst>
                              <p:par>
                                <p:cTn id="11" presetID="35" presetClass="path" presetSubtype="0" accel="50000" decel="50000" fill="hold" grpId="0" nodeType="clickEffect">
                                  <p:stCondLst>
                                    <p:cond delay="0"/>
                                  </p:stCondLst>
                                  <p:childTnLst>
                                    <p:animMotion origin="layout" path="M -3.33333E-6 3.395E-6 L 0.05834 0.0666 " pathEditMode="relative" rAng="0" ptsTypes="AA">
                                      <p:cBhvr>
                                        <p:cTn id="12" dur="2000" fill="hold"/>
                                        <p:tgtEl>
                                          <p:spTgt spid="92"/>
                                        </p:tgtEl>
                                        <p:attrNameLst>
                                          <p:attrName>ppt_x</p:attrName>
                                          <p:attrName>ppt_y</p:attrName>
                                        </p:attrNameLst>
                                      </p:cBhvr>
                                      <p:rCtr x="2900" y="3300"/>
                                    </p:animMotion>
                                  </p:childTnLst>
                                </p:cTn>
                              </p:par>
                              <p:par>
                                <p:cTn id="13" presetID="2" presetClass="entr" presetSubtype="2" fill="hold" grpId="0" nodeType="withEffect">
                                  <p:stCondLst>
                                    <p:cond delay="0"/>
                                  </p:stCondLst>
                                  <p:childTnLst>
                                    <p:set>
                                      <p:cBhvr>
                                        <p:cTn id="14" dur="1" fill="hold">
                                          <p:stCondLst>
                                            <p:cond delay="0"/>
                                          </p:stCondLst>
                                        </p:cTn>
                                        <p:tgtEl>
                                          <p:spTgt spid="78"/>
                                        </p:tgtEl>
                                        <p:attrNameLst>
                                          <p:attrName>style.visibility</p:attrName>
                                        </p:attrNameLst>
                                      </p:cBhvr>
                                      <p:to>
                                        <p:strVal val="visible"/>
                                      </p:to>
                                    </p:set>
                                    <p:anim calcmode="lin" valueType="num">
                                      <p:cBhvr additive="base">
                                        <p:cTn id="15" dur="2000" fill="hold"/>
                                        <p:tgtEl>
                                          <p:spTgt spid="78"/>
                                        </p:tgtEl>
                                        <p:attrNameLst>
                                          <p:attrName>ppt_x</p:attrName>
                                        </p:attrNameLst>
                                      </p:cBhvr>
                                      <p:tavLst>
                                        <p:tav tm="0">
                                          <p:val>
                                            <p:strVal val="1+#ppt_w/2"/>
                                          </p:val>
                                        </p:tav>
                                        <p:tav tm="100000">
                                          <p:val>
                                            <p:strVal val="#ppt_x"/>
                                          </p:val>
                                        </p:tav>
                                      </p:tavLst>
                                    </p:anim>
                                    <p:anim calcmode="lin" valueType="num">
                                      <p:cBhvr additive="base">
                                        <p:cTn id="16" dur="2000" fill="hold"/>
                                        <p:tgtEl>
                                          <p:spTgt spid="78"/>
                                        </p:tgtEl>
                                        <p:attrNameLst>
                                          <p:attrName>ppt_y</p:attrName>
                                        </p:attrNameLst>
                                      </p:cBhvr>
                                      <p:tavLst>
                                        <p:tav tm="0">
                                          <p:val>
                                            <p:strVal val="#ppt_y"/>
                                          </p:val>
                                        </p:tav>
                                        <p:tav tm="100000">
                                          <p:val>
                                            <p:strVal val="#ppt_y"/>
                                          </p:val>
                                        </p:tav>
                                      </p:tavLst>
                                    </p:anim>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fade">
                                      <p:cBhvr>
                                        <p:cTn id="20" dur="2000"/>
                                        <p:tgtEl>
                                          <p:spTgt spid="79"/>
                                        </p:tgtEl>
                                      </p:cBhvr>
                                    </p:animEffect>
                                  </p:childTnLst>
                                </p:cTn>
                              </p:par>
                            </p:childTnLst>
                          </p:cTn>
                        </p:par>
                        <p:par>
                          <p:cTn id="21" fill="hold">
                            <p:stCondLst>
                              <p:cond delay="4000"/>
                            </p:stCondLst>
                            <p:childTnLst>
                              <p:par>
                                <p:cTn id="22" presetID="6" presetClass="emph" presetSubtype="0" fill="hold" nodeType="afterEffect">
                                  <p:stCondLst>
                                    <p:cond delay="0"/>
                                  </p:stCondLst>
                                  <p:childTnLst>
                                    <p:animScale>
                                      <p:cBhvr>
                                        <p:cTn id="23" dur="500" fill="hold"/>
                                        <p:tgtEl>
                                          <p:spTgt spid="79"/>
                                        </p:tgtEl>
                                      </p:cBhvr>
                                      <p:by x="150000" y="150000"/>
                                    </p:animScale>
                                  </p:childTnLst>
                                </p:cTn>
                              </p:par>
                            </p:childTnLst>
                          </p:cTn>
                        </p:par>
                        <p:par>
                          <p:cTn id="24" fill="hold">
                            <p:stCondLst>
                              <p:cond delay="4500"/>
                            </p:stCondLst>
                            <p:childTnLst>
                              <p:par>
                                <p:cTn id="25" presetID="6" presetClass="emph" presetSubtype="0" fill="hold" nodeType="afterEffect">
                                  <p:stCondLst>
                                    <p:cond delay="0"/>
                                  </p:stCondLst>
                                  <p:childTnLst>
                                    <p:animScale>
                                      <p:cBhvr>
                                        <p:cTn id="26" dur="500" fill="hold"/>
                                        <p:tgtEl>
                                          <p:spTgt spid="79"/>
                                        </p:tgtEl>
                                      </p:cBhvr>
                                      <p:by x="75000" y="75000"/>
                                    </p:animScale>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500"/>
                                        <p:tgtEl>
                                          <p:spTgt spid="108"/>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109"/>
                                        </p:tgtEl>
                                        <p:attrNameLst>
                                          <p:attrName>style.visibility</p:attrName>
                                        </p:attrNameLst>
                                      </p:cBhvr>
                                      <p:to>
                                        <p:strVal val="visible"/>
                                      </p:to>
                                    </p:set>
                                    <p:animEffect transition="in" filter="fade">
                                      <p:cBhvr>
                                        <p:cTn id="39" dur="500"/>
                                        <p:tgtEl>
                                          <p:spTgt spid="10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fade">
                                      <p:cBhvr>
                                        <p:cTn id="44" dur="1000"/>
                                        <p:tgtEl>
                                          <p:spTgt spid="8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grpId="0" nodeType="clickEffect">
                                  <p:stCondLst>
                                    <p:cond delay="0"/>
                                  </p:stCondLst>
                                  <p:childTnLst>
                                    <p:animEffect transition="out" filter="fade">
                                      <p:cBhvr>
                                        <p:cTn id="48" dur="2000"/>
                                        <p:tgtEl>
                                          <p:spTgt spid="135"/>
                                        </p:tgtEl>
                                      </p:cBhvr>
                                    </p:animEffect>
                                    <p:set>
                                      <p:cBhvr>
                                        <p:cTn id="49" dur="1" fill="hold">
                                          <p:stCondLst>
                                            <p:cond delay="1999"/>
                                          </p:stCondLst>
                                        </p:cTn>
                                        <p:tgtEl>
                                          <p:spTgt spid="135"/>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2000"/>
                                        <p:tgtEl>
                                          <p:spTgt spid="136"/>
                                        </p:tgtEl>
                                      </p:cBhvr>
                                    </p:animEffect>
                                    <p:set>
                                      <p:cBhvr>
                                        <p:cTn id="52" dur="1" fill="hold">
                                          <p:stCondLst>
                                            <p:cond delay="1999"/>
                                          </p:stCondLst>
                                        </p:cTn>
                                        <p:tgtEl>
                                          <p:spTgt spid="136"/>
                                        </p:tgtEl>
                                        <p:attrNameLst>
                                          <p:attrName>style.visibility</p:attrName>
                                        </p:attrNameLst>
                                      </p:cBhvr>
                                      <p:to>
                                        <p:strVal val="hidden"/>
                                      </p:to>
                                    </p:set>
                                  </p:childTnLst>
                                </p:cTn>
                              </p:par>
                              <p:par>
                                <p:cTn id="53" presetID="10" presetClass="exit" presetSubtype="0" fill="hold" grpId="0" nodeType="withEffect">
                                  <p:stCondLst>
                                    <p:cond delay="0"/>
                                  </p:stCondLst>
                                  <p:childTnLst>
                                    <p:animEffect transition="out" filter="fade">
                                      <p:cBhvr>
                                        <p:cTn id="54" dur="2000"/>
                                        <p:tgtEl>
                                          <p:spTgt spid="137"/>
                                        </p:tgtEl>
                                      </p:cBhvr>
                                    </p:animEffect>
                                    <p:set>
                                      <p:cBhvr>
                                        <p:cTn id="55" dur="1" fill="hold">
                                          <p:stCondLst>
                                            <p:cond delay="1999"/>
                                          </p:stCondLst>
                                        </p:cTn>
                                        <p:tgtEl>
                                          <p:spTgt spid="137"/>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2000"/>
                                        <p:tgtEl>
                                          <p:spTgt spid="138"/>
                                        </p:tgtEl>
                                      </p:cBhvr>
                                    </p:animEffect>
                                    <p:set>
                                      <p:cBhvr>
                                        <p:cTn id="58" dur="1" fill="hold">
                                          <p:stCondLst>
                                            <p:cond delay="1999"/>
                                          </p:stCondLst>
                                        </p:cTn>
                                        <p:tgtEl>
                                          <p:spTgt spid="138"/>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2000"/>
                                        <p:tgtEl>
                                          <p:spTgt spid="139"/>
                                        </p:tgtEl>
                                      </p:cBhvr>
                                    </p:animEffect>
                                    <p:set>
                                      <p:cBhvr>
                                        <p:cTn id="61" dur="1" fill="hold">
                                          <p:stCondLst>
                                            <p:cond delay="1999"/>
                                          </p:stCondLst>
                                        </p:cTn>
                                        <p:tgtEl>
                                          <p:spTgt spid="139"/>
                                        </p:tgtEl>
                                        <p:attrNameLst>
                                          <p:attrName>style.visibility</p:attrName>
                                        </p:attrNameLst>
                                      </p:cBhvr>
                                      <p:to>
                                        <p:strVal val="hidden"/>
                                      </p:to>
                                    </p:set>
                                  </p:childTnLst>
                                </p:cTn>
                              </p:par>
                              <p:par>
                                <p:cTn id="62" presetID="10" presetClass="exit" presetSubtype="0" fill="hold" grpId="0" nodeType="withEffect">
                                  <p:stCondLst>
                                    <p:cond delay="0"/>
                                  </p:stCondLst>
                                  <p:childTnLst>
                                    <p:animEffect transition="out" filter="fade">
                                      <p:cBhvr>
                                        <p:cTn id="63" dur="2000"/>
                                        <p:tgtEl>
                                          <p:spTgt spid="140"/>
                                        </p:tgtEl>
                                      </p:cBhvr>
                                    </p:animEffect>
                                    <p:set>
                                      <p:cBhvr>
                                        <p:cTn id="64" dur="1" fill="hold">
                                          <p:stCondLst>
                                            <p:cond delay="1999"/>
                                          </p:stCondLst>
                                        </p:cTn>
                                        <p:tgtEl>
                                          <p:spTgt spid="140"/>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2000"/>
                                        <p:tgtEl>
                                          <p:spTgt spid="141"/>
                                        </p:tgtEl>
                                      </p:cBhvr>
                                    </p:animEffect>
                                    <p:set>
                                      <p:cBhvr>
                                        <p:cTn id="67" dur="1" fill="hold">
                                          <p:stCondLst>
                                            <p:cond delay="1999"/>
                                          </p:stCondLst>
                                        </p:cTn>
                                        <p:tgtEl>
                                          <p:spTgt spid="141"/>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2000"/>
                                        <p:tgtEl>
                                          <p:spTgt spid="142"/>
                                        </p:tgtEl>
                                      </p:cBhvr>
                                    </p:animEffect>
                                    <p:set>
                                      <p:cBhvr>
                                        <p:cTn id="70" dur="1" fill="hold">
                                          <p:stCondLst>
                                            <p:cond delay="1999"/>
                                          </p:stCondLst>
                                        </p:cTn>
                                        <p:tgtEl>
                                          <p:spTgt spid="142"/>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2000"/>
                                        <p:tgtEl>
                                          <p:spTgt spid="143"/>
                                        </p:tgtEl>
                                      </p:cBhvr>
                                    </p:animEffect>
                                    <p:set>
                                      <p:cBhvr>
                                        <p:cTn id="73" dur="1" fill="hold">
                                          <p:stCondLst>
                                            <p:cond delay="1999"/>
                                          </p:stCondLst>
                                        </p:cTn>
                                        <p:tgtEl>
                                          <p:spTgt spid="143"/>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2000"/>
                                        <p:tgtEl>
                                          <p:spTgt spid="144"/>
                                        </p:tgtEl>
                                      </p:cBhvr>
                                    </p:animEffect>
                                    <p:set>
                                      <p:cBhvr>
                                        <p:cTn id="76" dur="1" fill="hold">
                                          <p:stCondLst>
                                            <p:cond delay="1999"/>
                                          </p:stCondLst>
                                        </p:cTn>
                                        <p:tgtEl>
                                          <p:spTgt spid="144"/>
                                        </p:tgtEl>
                                        <p:attrNameLst>
                                          <p:attrName>style.visibility</p:attrName>
                                        </p:attrNameLst>
                                      </p:cBhvr>
                                      <p:to>
                                        <p:strVal val="hidden"/>
                                      </p:to>
                                    </p:set>
                                  </p:childTnLst>
                                </p:cTn>
                              </p:par>
                              <p:par>
                                <p:cTn id="77" presetID="10" presetClass="exit" presetSubtype="0" fill="hold" nodeType="withEffect">
                                  <p:stCondLst>
                                    <p:cond delay="0"/>
                                  </p:stCondLst>
                                  <p:childTnLst>
                                    <p:animEffect transition="out" filter="fade">
                                      <p:cBhvr>
                                        <p:cTn id="78" dur="2000"/>
                                        <p:tgtEl>
                                          <p:spTgt spid="145"/>
                                        </p:tgtEl>
                                      </p:cBhvr>
                                    </p:animEffect>
                                    <p:set>
                                      <p:cBhvr>
                                        <p:cTn id="79" dur="1" fill="hold">
                                          <p:stCondLst>
                                            <p:cond delay="1999"/>
                                          </p:stCondLst>
                                        </p:cTn>
                                        <p:tgtEl>
                                          <p:spTgt spid="145"/>
                                        </p:tgtEl>
                                        <p:attrNameLst>
                                          <p:attrName>style.visibility</p:attrName>
                                        </p:attrNameLst>
                                      </p:cBhvr>
                                      <p:to>
                                        <p:strVal val="hidden"/>
                                      </p:to>
                                    </p:set>
                                  </p:childTnLst>
                                </p:cTn>
                              </p:par>
                              <p:par>
                                <p:cTn id="80" presetID="10" presetClass="exit" presetSubtype="0" fill="hold" nodeType="withEffect">
                                  <p:stCondLst>
                                    <p:cond delay="0"/>
                                  </p:stCondLst>
                                  <p:childTnLst>
                                    <p:animEffect transition="out" filter="fade">
                                      <p:cBhvr>
                                        <p:cTn id="81" dur="2000"/>
                                        <p:tgtEl>
                                          <p:spTgt spid="146"/>
                                        </p:tgtEl>
                                      </p:cBhvr>
                                    </p:animEffect>
                                    <p:set>
                                      <p:cBhvr>
                                        <p:cTn id="82" dur="1" fill="hold">
                                          <p:stCondLst>
                                            <p:cond delay="1999"/>
                                          </p:stCondLst>
                                        </p:cTn>
                                        <p:tgtEl>
                                          <p:spTgt spid="146"/>
                                        </p:tgtEl>
                                        <p:attrNameLst>
                                          <p:attrName>style.visibility</p:attrName>
                                        </p:attrNameLst>
                                      </p:cBhvr>
                                      <p:to>
                                        <p:strVal val="hidden"/>
                                      </p:to>
                                    </p:set>
                                  </p:childTnLst>
                                </p:cTn>
                              </p:par>
                              <p:par>
                                <p:cTn id="83" presetID="10" presetClass="exit" presetSubtype="0" fill="hold" nodeType="withEffect">
                                  <p:stCondLst>
                                    <p:cond delay="0"/>
                                  </p:stCondLst>
                                  <p:childTnLst>
                                    <p:animEffect transition="out" filter="fade">
                                      <p:cBhvr>
                                        <p:cTn id="84" dur="2000"/>
                                        <p:tgtEl>
                                          <p:spTgt spid="147"/>
                                        </p:tgtEl>
                                      </p:cBhvr>
                                    </p:animEffect>
                                    <p:set>
                                      <p:cBhvr>
                                        <p:cTn id="85" dur="1" fill="hold">
                                          <p:stCondLst>
                                            <p:cond delay="1999"/>
                                          </p:stCondLst>
                                        </p:cTn>
                                        <p:tgtEl>
                                          <p:spTgt spid="147"/>
                                        </p:tgtEl>
                                        <p:attrNameLst>
                                          <p:attrName>style.visibility</p:attrName>
                                        </p:attrNameLst>
                                      </p:cBhvr>
                                      <p:to>
                                        <p:strVal val="hidden"/>
                                      </p:to>
                                    </p:set>
                                  </p:childTnLst>
                                </p:cTn>
                              </p:par>
                              <p:par>
                                <p:cTn id="86" presetID="10" presetClass="exit" presetSubtype="0" fill="hold" nodeType="withEffect">
                                  <p:stCondLst>
                                    <p:cond delay="0"/>
                                  </p:stCondLst>
                                  <p:childTnLst>
                                    <p:animEffect transition="out" filter="fade">
                                      <p:cBhvr>
                                        <p:cTn id="87" dur="2000"/>
                                        <p:tgtEl>
                                          <p:spTgt spid="148"/>
                                        </p:tgtEl>
                                      </p:cBhvr>
                                    </p:animEffect>
                                    <p:set>
                                      <p:cBhvr>
                                        <p:cTn id="88" dur="1" fill="hold">
                                          <p:stCondLst>
                                            <p:cond delay="1999"/>
                                          </p:stCondLst>
                                        </p:cTn>
                                        <p:tgtEl>
                                          <p:spTgt spid="148"/>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2000"/>
                                        <p:tgtEl>
                                          <p:spTgt spid="149"/>
                                        </p:tgtEl>
                                      </p:cBhvr>
                                    </p:animEffect>
                                    <p:set>
                                      <p:cBhvr>
                                        <p:cTn id="91" dur="1" fill="hold">
                                          <p:stCondLst>
                                            <p:cond delay="1999"/>
                                          </p:stCondLst>
                                        </p:cTn>
                                        <p:tgtEl>
                                          <p:spTgt spid="149"/>
                                        </p:tgtEl>
                                        <p:attrNameLst>
                                          <p:attrName>style.visibility</p:attrName>
                                        </p:attrNameLst>
                                      </p:cBhvr>
                                      <p:to>
                                        <p:strVal val="hidden"/>
                                      </p:to>
                                    </p:set>
                                  </p:childTnLst>
                                </p:cTn>
                              </p:par>
                              <p:par>
                                <p:cTn id="92" presetID="10" presetClass="exit" presetSubtype="0" fill="hold" nodeType="withEffect">
                                  <p:stCondLst>
                                    <p:cond delay="0"/>
                                  </p:stCondLst>
                                  <p:childTnLst>
                                    <p:animEffect transition="out" filter="fade">
                                      <p:cBhvr>
                                        <p:cTn id="93" dur="2000"/>
                                        <p:tgtEl>
                                          <p:spTgt spid="150"/>
                                        </p:tgtEl>
                                      </p:cBhvr>
                                    </p:animEffect>
                                    <p:set>
                                      <p:cBhvr>
                                        <p:cTn id="94" dur="1" fill="hold">
                                          <p:stCondLst>
                                            <p:cond delay="1999"/>
                                          </p:stCondLst>
                                        </p:cTn>
                                        <p:tgtEl>
                                          <p:spTgt spid="150"/>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2000"/>
                                        <p:tgtEl>
                                          <p:spTgt spid="151"/>
                                        </p:tgtEl>
                                      </p:cBhvr>
                                    </p:animEffect>
                                    <p:set>
                                      <p:cBhvr>
                                        <p:cTn id="97" dur="1" fill="hold">
                                          <p:stCondLst>
                                            <p:cond delay="1999"/>
                                          </p:stCondLst>
                                        </p:cTn>
                                        <p:tgtEl>
                                          <p:spTgt spid="151"/>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2000"/>
                                        <p:tgtEl>
                                          <p:spTgt spid="152"/>
                                        </p:tgtEl>
                                      </p:cBhvr>
                                    </p:animEffect>
                                    <p:set>
                                      <p:cBhvr>
                                        <p:cTn id="100" dur="1" fill="hold">
                                          <p:stCondLst>
                                            <p:cond delay="1999"/>
                                          </p:stCondLst>
                                        </p:cTn>
                                        <p:tgtEl>
                                          <p:spTgt spid="152"/>
                                        </p:tgtEl>
                                        <p:attrNameLst>
                                          <p:attrName>style.visibility</p:attrName>
                                        </p:attrNameLst>
                                      </p:cBhvr>
                                      <p:to>
                                        <p:strVal val="hidden"/>
                                      </p:to>
                                    </p:set>
                                  </p:childTnLst>
                                </p:cTn>
                              </p:par>
                              <p:par>
                                <p:cTn id="101" presetID="10" presetClass="exit" presetSubtype="0" fill="hold" nodeType="withEffect">
                                  <p:stCondLst>
                                    <p:cond delay="0"/>
                                  </p:stCondLst>
                                  <p:childTnLst>
                                    <p:animEffect transition="out" filter="fade">
                                      <p:cBhvr>
                                        <p:cTn id="102" dur="2000"/>
                                        <p:tgtEl>
                                          <p:spTgt spid="153"/>
                                        </p:tgtEl>
                                      </p:cBhvr>
                                    </p:animEffect>
                                    <p:set>
                                      <p:cBhvr>
                                        <p:cTn id="103" dur="1" fill="hold">
                                          <p:stCondLst>
                                            <p:cond delay="1999"/>
                                          </p:stCondLst>
                                        </p:cTn>
                                        <p:tgtEl>
                                          <p:spTgt spid="153"/>
                                        </p:tgtEl>
                                        <p:attrNameLst>
                                          <p:attrName>style.visibility</p:attrName>
                                        </p:attrNameLst>
                                      </p:cBhvr>
                                      <p:to>
                                        <p:strVal val="hidden"/>
                                      </p:to>
                                    </p:set>
                                  </p:childTnLst>
                                </p:cTn>
                              </p:par>
                              <p:par>
                                <p:cTn id="104" presetID="10" presetClass="exit" presetSubtype="0" fill="hold" nodeType="withEffect">
                                  <p:stCondLst>
                                    <p:cond delay="0"/>
                                  </p:stCondLst>
                                  <p:childTnLst>
                                    <p:animEffect transition="out" filter="fade">
                                      <p:cBhvr>
                                        <p:cTn id="105" dur="2000"/>
                                        <p:tgtEl>
                                          <p:spTgt spid="154"/>
                                        </p:tgtEl>
                                      </p:cBhvr>
                                    </p:animEffect>
                                    <p:set>
                                      <p:cBhvr>
                                        <p:cTn id="106" dur="1" fill="hold">
                                          <p:stCondLst>
                                            <p:cond delay="1999"/>
                                          </p:stCondLst>
                                        </p:cTn>
                                        <p:tgtEl>
                                          <p:spTgt spid="154"/>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2000"/>
                                        <p:tgtEl>
                                          <p:spTgt spid="155"/>
                                        </p:tgtEl>
                                      </p:cBhvr>
                                    </p:animEffect>
                                    <p:set>
                                      <p:cBhvr>
                                        <p:cTn id="109" dur="1" fill="hold">
                                          <p:stCondLst>
                                            <p:cond delay="1999"/>
                                          </p:stCondLst>
                                        </p:cTn>
                                        <p:tgtEl>
                                          <p:spTgt spid="155"/>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2000"/>
                                        <p:tgtEl>
                                          <p:spTgt spid="156"/>
                                        </p:tgtEl>
                                      </p:cBhvr>
                                    </p:animEffect>
                                    <p:set>
                                      <p:cBhvr>
                                        <p:cTn id="112" dur="1" fill="hold">
                                          <p:stCondLst>
                                            <p:cond delay="1999"/>
                                          </p:stCondLst>
                                        </p:cTn>
                                        <p:tgtEl>
                                          <p:spTgt spid="156"/>
                                        </p:tgtEl>
                                        <p:attrNameLst>
                                          <p:attrName>style.visibility</p:attrName>
                                        </p:attrNameLst>
                                      </p:cBhvr>
                                      <p:to>
                                        <p:strVal val="hidden"/>
                                      </p:to>
                                    </p:set>
                                  </p:childTnLst>
                                </p:cTn>
                              </p:par>
                              <p:par>
                                <p:cTn id="113" presetID="10" presetClass="exit" presetSubtype="0" fill="hold" nodeType="withEffect">
                                  <p:stCondLst>
                                    <p:cond delay="0"/>
                                  </p:stCondLst>
                                  <p:childTnLst>
                                    <p:animEffect transition="out" filter="fade">
                                      <p:cBhvr>
                                        <p:cTn id="114" dur="2000"/>
                                        <p:tgtEl>
                                          <p:spTgt spid="157"/>
                                        </p:tgtEl>
                                      </p:cBhvr>
                                    </p:animEffect>
                                    <p:set>
                                      <p:cBhvr>
                                        <p:cTn id="115" dur="1" fill="hold">
                                          <p:stCondLst>
                                            <p:cond delay="1999"/>
                                          </p:stCondLst>
                                        </p:cTn>
                                        <p:tgtEl>
                                          <p:spTgt spid="157"/>
                                        </p:tgtEl>
                                        <p:attrNameLst>
                                          <p:attrName>style.visibility</p:attrName>
                                        </p:attrNameLst>
                                      </p:cBhvr>
                                      <p:to>
                                        <p:strVal val="hidden"/>
                                      </p:to>
                                    </p:set>
                                  </p:childTnLst>
                                </p:cTn>
                              </p:par>
                              <p:par>
                                <p:cTn id="116" presetID="10" presetClass="exit" presetSubtype="0" fill="hold" nodeType="withEffect">
                                  <p:stCondLst>
                                    <p:cond delay="0"/>
                                  </p:stCondLst>
                                  <p:childTnLst>
                                    <p:animEffect transition="out" filter="fade">
                                      <p:cBhvr>
                                        <p:cTn id="117" dur="2000"/>
                                        <p:tgtEl>
                                          <p:spTgt spid="158"/>
                                        </p:tgtEl>
                                      </p:cBhvr>
                                    </p:animEffect>
                                    <p:set>
                                      <p:cBhvr>
                                        <p:cTn id="118" dur="1" fill="hold">
                                          <p:stCondLst>
                                            <p:cond delay="1999"/>
                                          </p:stCondLst>
                                        </p:cTn>
                                        <p:tgtEl>
                                          <p:spTgt spid="158"/>
                                        </p:tgtEl>
                                        <p:attrNameLst>
                                          <p:attrName>style.visibility</p:attrName>
                                        </p:attrNameLst>
                                      </p:cBhvr>
                                      <p:to>
                                        <p:strVal val="hidden"/>
                                      </p:to>
                                    </p:set>
                                  </p:childTnLst>
                                </p:cTn>
                              </p:par>
                              <p:par>
                                <p:cTn id="119" presetID="10" presetClass="exit" presetSubtype="0" fill="hold" grpId="1" nodeType="withEffect">
                                  <p:stCondLst>
                                    <p:cond delay="0"/>
                                  </p:stCondLst>
                                  <p:childTnLst>
                                    <p:animEffect transition="out" filter="fade">
                                      <p:cBhvr>
                                        <p:cTn id="120" dur="2000"/>
                                        <p:tgtEl>
                                          <p:spTgt spid="83"/>
                                        </p:tgtEl>
                                      </p:cBhvr>
                                    </p:animEffect>
                                    <p:set>
                                      <p:cBhvr>
                                        <p:cTn id="121" dur="1" fill="hold">
                                          <p:stCondLst>
                                            <p:cond delay="1999"/>
                                          </p:stCondLst>
                                        </p:cTn>
                                        <p:tgtEl>
                                          <p:spTgt spid="83"/>
                                        </p:tgtEl>
                                        <p:attrNameLst>
                                          <p:attrName>style.visibility</p:attrName>
                                        </p:attrNameLst>
                                      </p:cBhvr>
                                      <p:to>
                                        <p:strVal val="hidden"/>
                                      </p:to>
                                    </p:set>
                                  </p:childTnLst>
                                </p:cTn>
                              </p:par>
                              <p:par>
                                <p:cTn id="122" presetID="10" presetClass="exit" presetSubtype="0" fill="hold" grpId="1" nodeType="withEffect">
                                  <p:stCondLst>
                                    <p:cond delay="0"/>
                                  </p:stCondLst>
                                  <p:childTnLst>
                                    <p:animEffect transition="out" filter="fade">
                                      <p:cBhvr>
                                        <p:cTn id="123" dur="2000"/>
                                        <p:tgtEl>
                                          <p:spTgt spid="108"/>
                                        </p:tgtEl>
                                      </p:cBhvr>
                                    </p:animEffect>
                                    <p:set>
                                      <p:cBhvr>
                                        <p:cTn id="124" dur="1" fill="hold">
                                          <p:stCondLst>
                                            <p:cond delay="1999"/>
                                          </p:stCondLst>
                                        </p:cTn>
                                        <p:tgtEl>
                                          <p:spTgt spid="108"/>
                                        </p:tgtEl>
                                        <p:attrNameLst>
                                          <p:attrName>style.visibility</p:attrName>
                                        </p:attrNameLst>
                                      </p:cBhvr>
                                      <p:to>
                                        <p:strVal val="hidden"/>
                                      </p:to>
                                    </p:set>
                                  </p:childTnLst>
                                </p:cTn>
                              </p:par>
                              <p:par>
                                <p:cTn id="125" presetID="10" presetClass="exit" presetSubtype="0" fill="hold" nodeType="withEffect">
                                  <p:stCondLst>
                                    <p:cond delay="0"/>
                                  </p:stCondLst>
                                  <p:childTnLst>
                                    <p:animEffect transition="out" filter="fade">
                                      <p:cBhvr>
                                        <p:cTn id="126" dur="2000"/>
                                        <p:tgtEl>
                                          <p:spTgt spid="3"/>
                                        </p:tgtEl>
                                      </p:cBhvr>
                                    </p:animEffect>
                                    <p:set>
                                      <p:cBhvr>
                                        <p:cTn id="127" dur="1" fill="hold">
                                          <p:stCondLst>
                                            <p:cond delay="1999"/>
                                          </p:stCondLst>
                                        </p:cTn>
                                        <p:tgtEl>
                                          <p:spTgt spid="3"/>
                                        </p:tgtEl>
                                        <p:attrNameLst>
                                          <p:attrName>style.visibility</p:attrName>
                                        </p:attrNameLst>
                                      </p:cBhvr>
                                      <p:to>
                                        <p:strVal val="hidden"/>
                                      </p:to>
                                    </p:set>
                                  </p:childTnLst>
                                </p:cTn>
                              </p:par>
                              <p:par>
                                <p:cTn id="128" presetID="10" presetClass="exit" presetSubtype="0" fill="hold" grpId="1" nodeType="withEffect">
                                  <p:stCondLst>
                                    <p:cond delay="0"/>
                                  </p:stCondLst>
                                  <p:childTnLst>
                                    <p:animEffect transition="out" filter="fade">
                                      <p:cBhvr>
                                        <p:cTn id="129" dur="2000"/>
                                        <p:tgtEl>
                                          <p:spTgt spid="82"/>
                                        </p:tgtEl>
                                      </p:cBhvr>
                                    </p:animEffect>
                                    <p:set>
                                      <p:cBhvr>
                                        <p:cTn id="130" dur="1" fill="hold">
                                          <p:stCondLst>
                                            <p:cond delay="1999"/>
                                          </p:stCondLst>
                                        </p:cTn>
                                        <p:tgtEl>
                                          <p:spTgt spid="82"/>
                                        </p:tgtEl>
                                        <p:attrNameLst>
                                          <p:attrName>style.visibility</p:attrName>
                                        </p:attrNameLst>
                                      </p:cBhvr>
                                      <p:to>
                                        <p:strVal val="hidden"/>
                                      </p:to>
                                    </p:set>
                                  </p:childTnLst>
                                </p:cTn>
                              </p:par>
                              <p:par>
                                <p:cTn id="131" presetID="10" presetClass="exit" presetSubtype="0" fill="hold" grpId="1" nodeType="withEffect">
                                  <p:stCondLst>
                                    <p:cond delay="0"/>
                                  </p:stCondLst>
                                  <p:childTnLst>
                                    <p:animEffect transition="out" filter="fade">
                                      <p:cBhvr>
                                        <p:cTn id="132" dur="2000"/>
                                        <p:tgtEl>
                                          <p:spTgt spid="109"/>
                                        </p:tgtEl>
                                      </p:cBhvr>
                                    </p:animEffect>
                                    <p:set>
                                      <p:cBhvr>
                                        <p:cTn id="133" dur="1" fill="hold">
                                          <p:stCondLst>
                                            <p:cond delay="1999"/>
                                          </p:stCondLst>
                                        </p:cTn>
                                        <p:tgtEl>
                                          <p:spTgt spid="10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2" grpId="1" animBg="1"/>
      <p:bldP spid="92" grpId="0" animBg="1"/>
      <p:bldP spid="135" grpId="0" animBg="1"/>
      <p:bldP spid="136" grpId="0" animBg="1"/>
      <p:bldP spid="137" grpId="0" animBg="1"/>
      <p:bldP spid="138" grpId="0" animBg="1"/>
      <p:bldP spid="139" grpId="0" animBg="1"/>
      <p:bldP spid="139" grpId="1" animBg="1"/>
      <p:bldP spid="140" grpId="0" animBg="1"/>
      <p:bldP spid="141" grpId="0" animBg="1"/>
      <p:bldP spid="142" grpId="0" animBg="1"/>
      <p:bldP spid="143" grpId="0" animBg="1"/>
      <p:bldP spid="144" grpId="0" animBg="1"/>
      <p:bldP spid="144" grpId="1" animBg="1"/>
      <p:bldP spid="78" grpId="0" animBg="1"/>
      <p:bldP spid="83" grpId="0"/>
      <p:bldP spid="83" grpId="1"/>
      <p:bldP spid="108" grpId="0"/>
      <p:bldP spid="108" grpId="1"/>
      <p:bldP spid="109" grpId="0"/>
      <p:bldP spid="109"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pSp>
        <p:nvGrpSpPr>
          <p:cNvPr id="3" name="Group 109"/>
          <p:cNvGrpSpPr/>
          <p:nvPr/>
        </p:nvGrpSpPr>
        <p:grpSpPr>
          <a:xfrm>
            <a:off x="3810000" y="4572000"/>
            <a:ext cx="4953000" cy="2133600"/>
            <a:chOff x="3810000" y="4572000"/>
            <a:chExt cx="4953000" cy="2133600"/>
          </a:xfrm>
        </p:grpSpPr>
        <p:sp>
          <p:nvSpPr>
            <p:cNvPr id="84" name="Rounded Rectangle 83"/>
            <p:cNvSpPr/>
            <p:nvPr/>
          </p:nvSpPr>
          <p:spPr>
            <a:xfrm>
              <a:off x="5029200" y="45720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ounded Rectangle 84"/>
            <p:cNvSpPr/>
            <p:nvPr/>
          </p:nvSpPr>
          <p:spPr>
            <a:xfrm>
              <a:off x="6019800" y="45720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4419600" y="51054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ounded Rectangle 86"/>
            <p:cNvSpPr/>
            <p:nvPr/>
          </p:nvSpPr>
          <p:spPr>
            <a:xfrm>
              <a:off x="5410200" y="51054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ounded Rectangle 87"/>
            <p:cNvSpPr/>
            <p:nvPr/>
          </p:nvSpPr>
          <p:spPr>
            <a:xfrm>
              <a:off x="6629400" y="5105400"/>
              <a:ext cx="762000" cy="304800"/>
            </a:xfrm>
            <a:prstGeom prst="roundRect">
              <a:avLst/>
            </a:prstGeom>
            <a:solidFill>
              <a:schemeClr val="accent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ounded Rectangle 88"/>
            <p:cNvSpPr/>
            <p:nvPr/>
          </p:nvSpPr>
          <p:spPr>
            <a:xfrm>
              <a:off x="3810000" y="5943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ounded Rectangle 89"/>
            <p:cNvSpPr/>
            <p:nvPr/>
          </p:nvSpPr>
          <p:spPr>
            <a:xfrm>
              <a:off x="4724400" y="59436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ounded Rectangle 90"/>
            <p:cNvSpPr/>
            <p:nvPr/>
          </p:nvSpPr>
          <p:spPr>
            <a:xfrm>
              <a:off x="5638800" y="5943600"/>
              <a:ext cx="762000" cy="304800"/>
            </a:xfrm>
            <a:prstGeom prst="roundRect">
              <a:avLst/>
            </a:prstGeom>
            <a:solidFill>
              <a:schemeClr val="accent6">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ounded Rectangle 91"/>
            <p:cNvSpPr/>
            <p:nvPr/>
          </p:nvSpPr>
          <p:spPr>
            <a:xfrm>
              <a:off x="7467600" y="59436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ounded Rectangle 92"/>
            <p:cNvSpPr/>
            <p:nvPr/>
          </p:nvSpPr>
          <p:spPr>
            <a:xfrm>
              <a:off x="6553200" y="5943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Arrow Connector 93"/>
            <p:cNvCxnSpPr>
              <a:stCxn id="84" idx="2"/>
              <a:endCxn id="86" idx="0"/>
            </p:cNvCxnSpPr>
            <p:nvPr/>
          </p:nvCxnSpPr>
          <p:spPr>
            <a:xfrm rot="5400000">
              <a:off x="4991100" y="4686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84" idx="2"/>
              <a:endCxn id="87" idx="0"/>
            </p:cNvCxnSpPr>
            <p:nvPr/>
          </p:nvCxnSpPr>
          <p:spPr>
            <a:xfrm rot="16200000" flipH="1">
              <a:off x="5486400" y="4800600"/>
              <a:ext cx="228600" cy="3810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6" idx="2"/>
              <a:endCxn id="90" idx="0"/>
            </p:cNvCxnSpPr>
            <p:nvPr/>
          </p:nvCxnSpPr>
          <p:spPr>
            <a:xfrm rot="16200000" flipH="1">
              <a:off x="4686300" y="5524500"/>
              <a:ext cx="533400" cy="3048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91" idx="0"/>
            </p:cNvCxnSpPr>
            <p:nvPr/>
          </p:nvCxnSpPr>
          <p:spPr>
            <a:xfrm rot="16200000" flipH="1">
              <a:off x="5638800" y="5562600"/>
              <a:ext cx="5334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8" idx="2"/>
              <a:endCxn id="93" idx="0"/>
            </p:cNvCxnSpPr>
            <p:nvPr/>
          </p:nvCxnSpPr>
          <p:spPr>
            <a:xfrm rot="5400000">
              <a:off x="6705600" y="5638800"/>
              <a:ext cx="533400" cy="76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endCxn id="92" idx="0"/>
            </p:cNvCxnSpPr>
            <p:nvPr/>
          </p:nvCxnSpPr>
          <p:spPr>
            <a:xfrm>
              <a:off x="7086600" y="5410200"/>
              <a:ext cx="7620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85" idx="2"/>
              <a:endCxn id="88" idx="0"/>
            </p:cNvCxnSpPr>
            <p:nvPr/>
          </p:nvCxnSpPr>
          <p:spPr>
            <a:xfrm rot="16200000" flipH="1">
              <a:off x="6591300" y="4686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rot="5400000">
              <a:off x="5943600" y="4876800"/>
              <a:ext cx="2286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86" idx="2"/>
              <a:endCxn id="89" idx="0"/>
            </p:cNvCxnSpPr>
            <p:nvPr/>
          </p:nvCxnSpPr>
          <p:spPr>
            <a:xfrm rot="5400000">
              <a:off x="4229100" y="5372100"/>
              <a:ext cx="5334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87" idx="2"/>
            </p:cNvCxnSpPr>
            <p:nvPr/>
          </p:nvCxnSpPr>
          <p:spPr>
            <a:xfrm rot="5400000">
              <a:off x="5295900" y="5448300"/>
              <a:ext cx="533400" cy="457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92" idx="3"/>
              <a:endCxn id="85" idx="3"/>
            </p:cNvCxnSpPr>
            <p:nvPr/>
          </p:nvCxnSpPr>
          <p:spPr>
            <a:xfrm flipH="1" flipV="1">
              <a:off x="6781800" y="4724400"/>
              <a:ext cx="1447800" cy="1371600"/>
            </a:xfrm>
            <a:prstGeom prst="bentConnector3">
              <a:avLst>
                <a:gd name="adj1" fmla="val -16588"/>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5" name="Elbow Connector 58"/>
            <p:cNvCxnSpPr>
              <a:stCxn id="90" idx="3"/>
            </p:cNvCxnSpPr>
            <p:nvPr/>
          </p:nvCxnSpPr>
          <p:spPr>
            <a:xfrm flipH="1" flipV="1">
              <a:off x="5029200" y="5410200"/>
              <a:ext cx="457200" cy="685800"/>
            </a:xfrm>
            <a:prstGeom prst="bentConnector4">
              <a:avLst>
                <a:gd name="adj1" fmla="val -50000"/>
                <a:gd name="adj2" fmla="val 6111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6" name="Elbow Connector 58"/>
            <p:cNvCxnSpPr/>
            <p:nvPr/>
          </p:nvCxnSpPr>
          <p:spPr>
            <a:xfrm rot="16200000" flipV="1">
              <a:off x="5714206" y="5410994"/>
              <a:ext cx="1219994" cy="151606"/>
            </a:xfrm>
            <a:prstGeom prst="bentConnector3">
              <a:avLst>
                <a:gd name="adj1" fmla="val 5000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07" name="Elbow Connector 106"/>
            <p:cNvCxnSpPr>
              <a:stCxn id="92" idx="3"/>
              <a:endCxn id="88" idx="3"/>
            </p:cNvCxnSpPr>
            <p:nvPr/>
          </p:nvCxnSpPr>
          <p:spPr>
            <a:xfrm flipH="1" flipV="1">
              <a:off x="7391400" y="5257800"/>
              <a:ext cx="838200" cy="838200"/>
            </a:xfrm>
            <a:prstGeom prst="bentConnector3">
              <a:avLst>
                <a:gd name="adj1" fmla="val -12083"/>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8" name="Rounded Rectangle 77"/>
            <p:cNvSpPr/>
            <p:nvPr/>
          </p:nvSpPr>
          <p:spPr>
            <a:xfrm>
              <a:off x="8001000" y="64008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Arrow Connector 78"/>
            <p:cNvCxnSpPr/>
            <p:nvPr/>
          </p:nvCxnSpPr>
          <p:spPr>
            <a:xfrm rot="16200000" flipH="1">
              <a:off x="8039100" y="6057900"/>
              <a:ext cx="1524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4" name="Group 110"/>
          <p:cNvGrpSpPr/>
          <p:nvPr/>
        </p:nvGrpSpPr>
        <p:grpSpPr>
          <a:xfrm>
            <a:off x="3810000" y="4572000"/>
            <a:ext cx="4953000" cy="2133600"/>
            <a:chOff x="3810000" y="4572000"/>
            <a:chExt cx="4953000" cy="2133600"/>
          </a:xfrm>
        </p:grpSpPr>
        <p:sp>
          <p:nvSpPr>
            <p:cNvPr id="112" name="Rounded Rectangle 111"/>
            <p:cNvSpPr/>
            <p:nvPr/>
          </p:nvSpPr>
          <p:spPr>
            <a:xfrm>
              <a:off x="5029200" y="45720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ounded Rectangle 112"/>
            <p:cNvSpPr/>
            <p:nvPr/>
          </p:nvSpPr>
          <p:spPr>
            <a:xfrm>
              <a:off x="6019800" y="45720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ounded Rectangle 113"/>
            <p:cNvSpPr/>
            <p:nvPr/>
          </p:nvSpPr>
          <p:spPr>
            <a:xfrm>
              <a:off x="4419600" y="51054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114"/>
            <p:cNvSpPr/>
            <p:nvPr/>
          </p:nvSpPr>
          <p:spPr>
            <a:xfrm>
              <a:off x="5410200" y="51054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ounded Rectangle 115"/>
            <p:cNvSpPr/>
            <p:nvPr/>
          </p:nvSpPr>
          <p:spPr>
            <a:xfrm>
              <a:off x="6629400" y="5105400"/>
              <a:ext cx="762000" cy="304800"/>
            </a:xfrm>
            <a:prstGeom prst="roundRect">
              <a:avLst/>
            </a:prstGeom>
            <a:solidFill>
              <a:schemeClr val="accent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ounded Rectangle 116"/>
            <p:cNvSpPr/>
            <p:nvPr/>
          </p:nvSpPr>
          <p:spPr>
            <a:xfrm>
              <a:off x="3810000" y="5943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4724400" y="59436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5638800" y="5943600"/>
              <a:ext cx="762000" cy="304800"/>
            </a:xfrm>
            <a:prstGeom prst="roundRect">
              <a:avLst/>
            </a:prstGeom>
            <a:solidFill>
              <a:schemeClr val="accent6">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ounded Rectangle 119"/>
            <p:cNvSpPr/>
            <p:nvPr/>
          </p:nvSpPr>
          <p:spPr>
            <a:xfrm>
              <a:off x="7467600" y="59436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ounded Rectangle 120"/>
            <p:cNvSpPr/>
            <p:nvPr/>
          </p:nvSpPr>
          <p:spPr>
            <a:xfrm>
              <a:off x="6553200" y="5943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2" name="Straight Arrow Connector 121"/>
            <p:cNvCxnSpPr>
              <a:stCxn id="112" idx="2"/>
              <a:endCxn id="114" idx="0"/>
            </p:cNvCxnSpPr>
            <p:nvPr/>
          </p:nvCxnSpPr>
          <p:spPr>
            <a:xfrm rot="5400000">
              <a:off x="4991100" y="4686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2" idx="2"/>
              <a:endCxn id="115" idx="0"/>
            </p:cNvCxnSpPr>
            <p:nvPr/>
          </p:nvCxnSpPr>
          <p:spPr>
            <a:xfrm rot="16200000" flipH="1">
              <a:off x="5486400" y="4800600"/>
              <a:ext cx="228600" cy="3810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stCxn id="114" idx="2"/>
              <a:endCxn id="118" idx="0"/>
            </p:cNvCxnSpPr>
            <p:nvPr/>
          </p:nvCxnSpPr>
          <p:spPr>
            <a:xfrm rot="16200000" flipH="1">
              <a:off x="4686300" y="5524500"/>
              <a:ext cx="533400" cy="3048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119" idx="0"/>
            </p:cNvCxnSpPr>
            <p:nvPr/>
          </p:nvCxnSpPr>
          <p:spPr>
            <a:xfrm rot="16200000" flipH="1">
              <a:off x="5638800" y="5562600"/>
              <a:ext cx="5334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16" idx="2"/>
              <a:endCxn id="121" idx="0"/>
            </p:cNvCxnSpPr>
            <p:nvPr/>
          </p:nvCxnSpPr>
          <p:spPr>
            <a:xfrm rot="5400000">
              <a:off x="6705600" y="5638800"/>
              <a:ext cx="533400" cy="76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endCxn id="120" idx="0"/>
            </p:cNvCxnSpPr>
            <p:nvPr/>
          </p:nvCxnSpPr>
          <p:spPr>
            <a:xfrm>
              <a:off x="7086600" y="5410200"/>
              <a:ext cx="7620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13" idx="2"/>
              <a:endCxn id="116" idx="0"/>
            </p:cNvCxnSpPr>
            <p:nvPr/>
          </p:nvCxnSpPr>
          <p:spPr>
            <a:xfrm rot="16200000" flipH="1">
              <a:off x="6591300" y="4686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rot="5400000">
              <a:off x="5943600" y="4876800"/>
              <a:ext cx="2286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stCxn id="114" idx="2"/>
              <a:endCxn id="117" idx="0"/>
            </p:cNvCxnSpPr>
            <p:nvPr/>
          </p:nvCxnSpPr>
          <p:spPr>
            <a:xfrm rot="5400000">
              <a:off x="4229100" y="5372100"/>
              <a:ext cx="5334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15" idx="2"/>
            </p:cNvCxnSpPr>
            <p:nvPr/>
          </p:nvCxnSpPr>
          <p:spPr>
            <a:xfrm rot="5400000">
              <a:off x="5295900" y="5448300"/>
              <a:ext cx="533400" cy="457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2" name="Elbow Connector 131"/>
            <p:cNvCxnSpPr>
              <a:stCxn id="120" idx="3"/>
              <a:endCxn id="113" idx="3"/>
            </p:cNvCxnSpPr>
            <p:nvPr/>
          </p:nvCxnSpPr>
          <p:spPr>
            <a:xfrm flipH="1" flipV="1">
              <a:off x="6781800" y="4724400"/>
              <a:ext cx="1447800" cy="1371600"/>
            </a:xfrm>
            <a:prstGeom prst="bentConnector3">
              <a:avLst>
                <a:gd name="adj1" fmla="val -16588"/>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3" name="Elbow Connector 58"/>
            <p:cNvCxnSpPr>
              <a:stCxn id="118" idx="3"/>
            </p:cNvCxnSpPr>
            <p:nvPr/>
          </p:nvCxnSpPr>
          <p:spPr>
            <a:xfrm flipH="1" flipV="1">
              <a:off x="5029200" y="5410200"/>
              <a:ext cx="457200" cy="685800"/>
            </a:xfrm>
            <a:prstGeom prst="bentConnector4">
              <a:avLst>
                <a:gd name="adj1" fmla="val -50000"/>
                <a:gd name="adj2" fmla="val 6111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4" name="Elbow Connector 58"/>
            <p:cNvCxnSpPr/>
            <p:nvPr/>
          </p:nvCxnSpPr>
          <p:spPr>
            <a:xfrm rot="16200000" flipV="1">
              <a:off x="5714206" y="5410994"/>
              <a:ext cx="1219994" cy="151606"/>
            </a:xfrm>
            <a:prstGeom prst="bentConnector3">
              <a:avLst>
                <a:gd name="adj1" fmla="val 5000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9" name="Elbow Connector 158"/>
            <p:cNvCxnSpPr>
              <a:stCxn id="120" idx="3"/>
              <a:endCxn id="116" idx="3"/>
            </p:cNvCxnSpPr>
            <p:nvPr/>
          </p:nvCxnSpPr>
          <p:spPr>
            <a:xfrm flipH="1" flipV="1">
              <a:off x="7391400" y="5257800"/>
              <a:ext cx="838200" cy="838200"/>
            </a:xfrm>
            <a:prstGeom prst="bentConnector3">
              <a:avLst>
                <a:gd name="adj1" fmla="val -12083"/>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60" name="Rounded Rectangle 159"/>
            <p:cNvSpPr/>
            <p:nvPr/>
          </p:nvSpPr>
          <p:spPr>
            <a:xfrm>
              <a:off x="8001000" y="64008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Arrow Connector 160"/>
            <p:cNvCxnSpPr/>
            <p:nvPr/>
          </p:nvCxnSpPr>
          <p:spPr>
            <a:xfrm rot="16200000" flipH="1">
              <a:off x="8039100" y="6057900"/>
              <a:ext cx="1524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grpSp>
        <p:nvGrpSpPr>
          <p:cNvPr id="5" name="Group 161"/>
          <p:cNvGrpSpPr/>
          <p:nvPr/>
        </p:nvGrpSpPr>
        <p:grpSpPr>
          <a:xfrm>
            <a:off x="3810000" y="4572000"/>
            <a:ext cx="4953000" cy="2133600"/>
            <a:chOff x="3810000" y="4572000"/>
            <a:chExt cx="4953000" cy="2133600"/>
          </a:xfrm>
        </p:grpSpPr>
        <p:sp>
          <p:nvSpPr>
            <p:cNvPr id="163" name="Rounded Rectangle 162"/>
            <p:cNvSpPr/>
            <p:nvPr/>
          </p:nvSpPr>
          <p:spPr>
            <a:xfrm>
              <a:off x="5029200" y="45720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ounded Rectangle 163"/>
            <p:cNvSpPr/>
            <p:nvPr/>
          </p:nvSpPr>
          <p:spPr>
            <a:xfrm>
              <a:off x="6019800" y="45720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ounded Rectangle 164"/>
            <p:cNvSpPr/>
            <p:nvPr/>
          </p:nvSpPr>
          <p:spPr>
            <a:xfrm>
              <a:off x="4419600" y="51054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ounded Rectangle 165"/>
            <p:cNvSpPr/>
            <p:nvPr/>
          </p:nvSpPr>
          <p:spPr>
            <a:xfrm>
              <a:off x="5410200" y="51054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ounded Rectangle 166"/>
            <p:cNvSpPr/>
            <p:nvPr/>
          </p:nvSpPr>
          <p:spPr>
            <a:xfrm>
              <a:off x="6629400" y="5105400"/>
              <a:ext cx="762000" cy="304800"/>
            </a:xfrm>
            <a:prstGeom prst="roundRect">
              <a:avLst/>
            </a:prstGeom>
            <a:solidFill>
              <a:schemeClr val="accent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ounded Rectangle 167"/>
            <p:cNvSpPr/>
            <p:nvPr/>
          </p:nvSpPr>
          <p:spPr>
            <a:xfrm>
              <a:off x="3810000" y="5943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ounded Rectangle 168"/>
            <p:cNvSpPr/>
            <p:nvPr/>
          </p:nvSpPr>
          <p:spPr>
            <a:xfrm>
              <a:off x="4724400" y="5943600"/>
              <a:ext cx="762000" cy="304800"/>
            </a:xfrm>
            <a:prstGeom prst="roundRect">
              <a:avLst/>
            </a:prstGeom>
            <a:solidFill>
              <a:schemeClr val="tx2">
                <a:lumMod val="5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ounded Rectangle 169"/>
            <p:cNvSpPr/>
            <p:nvPr/>
          </p:nvSpPr>
          <p:spPr>
            <a:xfrm>
              <a:off x="5638800" y="5943600"/>
              <a:ext cx="762000" cy="304800"/>
            </a:xfrm>
            <a:prstGeom prst="roundRect">
              <a:avLst/>
            </a:prstGeom>
            <a:solidFill>
              <a:schemeClr val="accent6">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ounded Rectangle 170"/>
            <p:cNvSpPr/>
            <p:nvPr/>
          </p:nvSpPr>
          <p:spPr>
            <a:xfrm>
              <a:off x="7467600" y="5943600"/>
              <a:ext cx="762000" cy="304800"/>
            </a:xfrm>
            <a:prstGeom prst="roundRect">
              <a:avLst/>
            </a:prstGeom>
            <a:solidFill>
              <a:schemeClr val="bg2">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ounded Rectangle 171"/>
            <p:cNvSpPr/>
            <p:nvPr/>
          </p:nvSpPr>
          <p:spPr>
            <a:xfrm>
              <a:off x="6553200" y="59436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3" name="Straight Arrow Connector 172"/>
            <p:cNvCxnSpPr>
              <a:stCxn id="163" idx="2"/>
              <a:endCxn id="165" idx="0"/>
            </p:cNvCxnSpPr>
            <p:nvPr/>
          </p:nvCxnSpPr>
          <p:spPr>
            <a:xfrm rot="5400000">
              <a:off x="4991100" y="4686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163" idx="2"/>
              <a:endCxn id="166" idx="0"/>
            </p:cNvCxnSpPr>
            <p:nvPr/>
          </p:nvCxnSpPr>
          <p:spPr>
            <a:xfrm rot="16200000" flipH="1">
              <a:off x="5486400" y="4800600"/>
              <a:ext cx="228600" cy="3810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5" name="Straight Arrow Connector 174"/>
            <p:cNvCxnSpPr>
              <a:stCxn id="165" idx="2"/>
              <a:endCxn id="169" idx="0"/>
            </p:cNvCxnSpPr>
            <p:nvPr/>
          </p:nvCxnSpPr>
          <p:spPr>
            <a:xfrm rot="16200000" flipH="1">
              <a:off x="4686300" y="5524500"/>
              <a:ext cx="533400" cy="3048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a:endCxn id="170" idx="0"/>
            </p:cNvCxnSpPr>
            <p:nvPr/>
          </p:nvCxnSpPr>
          <p:spPr>
            <a:xfrm rot="16200000" flipH="1">
              <a:off x="5638800" y="5562600"/>
              <a:ext cx="5334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7" idx="2"/>
              <a:endCxn id="172" idx="0"/>
            </p:cNvCxnSpPr>
            <p:nvPr/>
          </p:nvCxnSpPr>
          <p:spPr>
            <a:xfrm rot="5400000">
              <a:off x="6705600" y="5638800"/>
              <a:ext cx="533400" cy="76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8" name="Straight Arrow Connector 177"/>
            <p:cNvCxnSpPr>
              <a:endCxn id="171" idx="0"/>
            </p:cNvCxnSpPr>
            <p:nvPr/>
          </p:nvCxnSpPr>
          <p:spPr>
            <a:xfrm>
              <a:off x="7086600" y="5410200"/>
              <a:ext cx="7620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9" name="Straight Arrow Connector 178"/>
            <p:cNvCxnSpPr>
              <a:stCxn id="164" idx="2"/>
              <a:endCxn id="167" idx="0"/>
            </p:cNvCxnSpPr>
            <p:nvPr/>
          </p:nvCxnSpPr>
          <p:spPr>
            <a:xfrm rot="16200000" flipH="1">
              <a:off x="6591300" y="4686300"/>
              <a:ext cx="2286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rot="5400000">
              <a:off x="5943600" y="4876800"/>
              <a:ext cx="228600" cy="228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a:stCxn id="165" idx="2"/>
              <a:endCxn id="168" idx="0"/>
            </p:cNvCxnSpPr>
            <p:nvPr/>
          </p:nvCxnSpPr>
          <p:spPr>
            <a:xfrm rot="5400000">
              <a:off x="4229100" y="5372100"/>
              <a:ext cx="533400" cy="6096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2" name="Straight Arrow Connector 181"/>
            <p:cNvCxnSpPr>
              <a:stCxn id="166" idx="2"/>
            </p:cNvCxnSpPr>
            <p:nvPr/>
          </p:nvCxnSpPr>
          <p:spPr>
            <a:xfrm rot="5400000">
              <a:off x="5295900" y="5448300"/>
              <a:ext cx="533400" cy="4572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3" name="Elbow Connector 182"/>
            <p:cNvCxnSpPr>
              <a:stCxn id="171" idx="3"/>
              <a:endCxn id="164" idx="3"/>
            </p:cNvCxnSpPr>
            <p:nvPr/>
          </p:nvCxnSpPr>
          <p:spPr>
            <a:xfrm flipH="1" flipV="1">
              <a:off x="6781800" y="4724400"/>
              <a:ext cx="1447800" cy="1371600"/>
            </a:xfrm>
            <a:prstGeom prst="bentConnector3">
              <a:avLst>
                <a:gd name="adj1" fmla="val -16588"/>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Elbow Connector 58"/>
            <p:cNvCxnSpPr>
              <a:stCxn id="169" idx="3"/>
            </p:cNvCxnSpPr>
            <p:nvPr/>
          </p:nvCxnSpPr>
          <p:spPr>
            <a:xfrm flipH="1" flipV="1">
              <a:off x="5029200" y="5410200"/>
              <a:ext cx="457200" cy="685800"/>
            </a:xfrm>
            <a:prstGeom prst="bentConnector4">
              <a:avLst>
                <a:gd name="adj1" fmla="val -50000"/>
                <a:gd name="adj2" fmla="val 6111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Elbow Connector 58"/>
            <p:cNvCxnSpPr/>
            <p:nvPr/>
          </p:nvCxnSpPr>
          <p:spPr>
            <a:xfrm rot="16200000" flipV="1">
              <a:off x="5714206" y="5410994"/>
              <a:ext cx="1219994" cy="151606"/>
            </a:xfrm>
            <a:prstGeom prst="bentConnector3">
              <a:avLst>
                <a:gd name="adj1" fmla="val 50000"/>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6" name="Elbow Connector 185"/>
            <p:cNvCxnSpPr>
              <a:stCxn id="171" idx="3"/>
              <a:endCxn id="167" idx="3"/>
            </p:cNvCxnSpPr>
            <p:nvPr/>
          </p:nvCxnSpPr>
          <p:spPr>
            <a:xfrm flipH="1" flipV="1">
              <a:off x="7391400" y="5257800"/>
              <a:ext cx="838200" cy="838200"/>
            </a:xfrm>
            <a:prstGeom prst="bentConnector3">
              <a:avLst>
                <a:gd name="adj1" fmla="val -12083"/>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87" name="Rounded Rectangle 186"/>
            <p:cNvSpPr/>
            <p:nvPr/>
          </p:nvSpPr>
          <p:spPr>
            <a:xfrm>
              <a:off x="8001000" y="6400800"/>
              <a:ext cx="762000" cy="304800"/>
            </a:xfrm>
            <a:prstGeom prst="roundRect">
              <a:avLst/>
            </a:prstGeom>
            <a:solidFill>
              <a:schemeClr val="accent4">
                <a:lumMod val="60000"/>
                <a:lumOff val="4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8" name="Straight Arrow Connector 187"/>
            <p:cNvCxnSpPr/>
            <p:nvPr/>
          </p:nvCxnSpPr>
          <p:spPr>
            <a:xfrm rot="16200000" flipH="1">
              <a:off x="8039100" y="6057900"/>
              <a:ext cx="152400" cy="533400"/>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477349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11022E-16 -1.60962E-6 L -0.42917 -0.31082 " pathEditMode="relative" rAng="0" ptsTypes="AA">
                                      <p:cBhvr>
                                        <p:cTn id="6" dur="1000" fill="hold"/>
                                        <p:tgtEl>
                                          <p:spTgt spid="4"/>
                                        </p:tgtEl>
                                        <p:attrNameLst>
                                          <p:attrName>ppt_x</p:attrName>
                                          <p:attrName>ppt_y</p:attrName>
                                        </p:attrNameLst>
                                      </p:cBhvr>
                                      <p:rCtr x="-21500" y="-15500"/>
                                    </p:animMotion>
                                  </p:childTnLst>
                                </p:cTn>
                              </p:par>
                            </p:childTnLst>
                          </p:cTn>
                        </p:par>
                        <p:par>
                          <p:cTn id="7" fill="hold">
                            <p:stCondLst>
                              <p:cond delay="1000"/>
                            </p:stCondLst>
                            <p:childTnLst>
                              <p:par>
                                <p:cTn id="8" presetID="64" presetClass="path" presetSubtype="0" accel="50000" decel="50000" fill="hold" nodeType="afterEffect">
                                  <p:stCondLst>
                                    <p:cond delay="0"/>
                                  </p:stCondLst>
                                  <p:childTnLst>
                                    <p:animMotion origin="layout" path="M 1.11022E-16 8.88067E-7 L 0.0125 -0.57724 " pathEditMode="relative" rAng="0" ptsTypes="AA">
                                      <p:cBhvr>
                                        <p:cTn id="9" dur="1000" fill="hold"/>
                                        <p:tgtEl>
                                          <p:spTgt spid="5"/>
                                        </p:tgtEl>
                                        <p:attrNameLst>
                                          <p:attrName>ppt_x</p:attrName>
                                          <p:attrName>ppt_y</p:attrName>
                                        </p:attrNameLst>
                                      </p:cBhvr>
                                      <p:rCtr x="600" y="-289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ction="ppaction://hlinkfile"/>
              </a:rPr>
              <a:t>Level Adaptation</a:t>
            </a:r>
            <a:endParaRPr lang="en-US" dirty="0"/>
          </a:p>
        </p:txBody>
      </p:sp>
      <p:sp>
        <p:nvSpPr>
          <p:cNvPr id="3" name="Content Placeholder 2"/>
          <p:cNvSpPr>
            <a:spLocks noGrp="1"/>
          </p:cNvSpPr>
          <p:nvPr>
            <p:ph idx="1"/>
          </p:nvPr>
        </p:nvSpPr>
        <p:spPr/>
        <p:txBody>
          <a:bodyPr/>
          <a:lstStyle/>
          <a:p>
            <a:r>
              <a:rPr lang="en-US" dirty="0" smtClean="0"/>
              <a:t>Adapt to maximize long term engagement</a:t>
            </a:r>
          </a:p>
          <a:p>
            <a:r>
              <a:rPr lang="en-US" dirty="0" smtClean="0"/>
              <a:t>Optimize for persistence</a:t>
            </a:r>
          </a:p>
          <a:p>
            <a:r>
              <a:rPr lang="en-US" dirty="0" smtClean="0"/>
              <a:t>Expand at the boundary of understanding</a:t>
            </a:r>
          </a:p>
          <a:p>
            <a:endParaRPr lang="en-US" dirty="0"/>
          </a:p>
        </p:txBody>
      </p:sp>
    </p:spTree>
    <p:extLst>
      <p:ext uri="{BB962C8B-B14F-4D97-AF65-F5344CB8AC3E}">
        <p14:creationId xmlns:p14="http://schemas.microsoft.com/office/powerpoint/2010/main" val="21047801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Center for Game Science</a:t>
            </a:r>
            <a:endParaRPr lang="en-US" dirty="0"/>
          </a:p>
        </p:txBody>
      </p:sp>
      <p:sp>
        <p:nvSpPr>
          <p:cNvPr id="3" name="Content Placeholder 2"/>
          <p:cNvSpPr>
            <a:spLocks noGrp="1"/>
          </p:cNvSpPr>
          <p:nvPr>
            <p:ph idx="1"/>
          </p:nvPr>
        </p:nvSpPr>
        <p:spPr>
          <a:xfrm>
            <a:off x="2362200" y="2108201"/>
            <a:ext cx="6324600" cy="4017433"/>
          </a:xfrm>
        </p:spPr>
        <p:txBody>
          <a:bodyPr/>
          <a:lstStyle/>
          <a:p>
            <a:r>
              <a:rPr lang="en-US" dirty="0" smtClean="0"/>
              <a:t>Over 35 PhD, </a:t>
            </a:r>
            <a:r>
              <a:rPr lang="en-US" dirty="0" err="1" smtClean="0"/>
              <a:t>ugrads</a:t>
            </a:r>
            <a:r>
              <a:rPr lang="en-US" dirty="0" smtClean="0"/>
              <a:t>, SDEs, </a:t>
            </a:r>
            <a:r>
              <a:rPr lang="en-US" dirty="0" err="1" smtClean="0"/>
              <a:t>desginers</a:t>
            </a:r>
            <a:r>
              <a:rPr lang="en-US" dirty="0" smtClean="0"/>
              <a:t>, artists</a:t>
            </a:r>
          </a:p>
          <a:p>
            <a:r>
              <a:rPr lang="en-US" dirty="0" smtClean="0"/>
              <a:t>6 games currently in development</a:t>
            </a:r>
            <a:endParaRPr lang="en-US" dirty="0"/>
          </a:p>
        </p:txBody>
      </p:sp>
      <p:pic>
        <p:nvPicPr>
          <p:cNvPr id="4" name="Picture 3"/>
          <p:cNvPicPr>
            <a:picLocks noChangeAspect="1"/>
          </p:cNvPicPr>
          <p:nvPr/>
        </p:nvPicPr>
        <p:blipFill>
          <a:blip r:embed="rId2" cstate="print"/>
          <a:stretch>
            <a:fillRect/>
          </a:stretch>
        </p:blipFill>
        <p:spPr>
          <a:xfrm>
            <a:off x="-8965" y="1295400"/>
            <a:ext cx="2438400" cy="4753644"/>
          </a:xfrm>
          <a:prstGeom prst="rect">
            <a:avLst/>
          </a:prstGeom>
        </p:spPr>
      </p:pic>
    </p:spTree>
    <p:extLst>
      <p:ext uri="{BB962C8B-B14F-4D97-AF65-F5344CB8AC3E}">
        <p14:creationId xmlns:p14="http://schemas.microsoft.com/office/powerpoint/2010/main" val="27521527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Playtracer</a:t>
            </a:r>
            <a:r>
              <a:rPr lang="en-US" dirty="0" smtClean="0"/>
              <a:t> Query Tool</a:t>
            </a:r>
            <a:endParaRPr lang="en-US" dirty="0"/>
          </a:p>
        </p:txBody>
      </p:sp>
      <p:sp>
        <p:nvSpPr>
          <p:cNvPr id="3" name="Content Placeholder 2"/>
          <p:cNvSpPr>
            <a:spLocks noGrp="1"/>
          </p:cNvSpPr>
          <p:nvPr>
            <p:ph idx="1"/>
          </p:nvPr>
        </p:nvSpPr>
        <p:spPr>
          <a:xfrm>
            <a:off x="457200" y="1600201"/>
            <a:ext cx="8229600" cy="1524000"/>
          </a:xfrm>
        </p:spPr>
        <p:txBody>
          <a:bodyPr>
            <a:normAutofit/>
          </a:bodyPr>
          <a:lstStyle/>
          <a:p>
            <a:pPr marL="0" indent="0">
              <a:buNone/>
            </a:pPr>
            <a:r>
              <a:rPr lang="en-US" sz="1800" dirty="0" err="1" smtClean="0">
                <a:latin typeface="Courier New" pitchFamily="49" charset="0"/>
                <a:cs typeface="Courier New" pitchFamily="49" charset="0"/>
              </a:rPr>
              <a:t>put_down_wrong_splitter</a:t>
            </a:r>
            <a:r>
              <a:rPr lang="en-US" sz="1800" dirty="0" smtClean="0">
                <a:latin typeface="Courier New" pitchFamily="49" charset="0"/>
                <a:cs typeface="Courier New" pitchFamily="49" charset="0"/>
              </a:rPr>
              <a:t>(Action, Trace, Level, Player) :-</a:t>
            </a:r>
          </a:p>
          <a:p>
            <a:pPr marL="0" indent="0">
              <a:buNone/>
            </a:pPr>
            <a:r>
              <a:rPr lang="en-US" sz="1800" dirty="0" smtClean="0">
                <a:latin typeface="Courier New" pitchFamily="49" charset="0"/>
                <a:cs typeface="Courier New" pitchFamily="49" charset="0"/>
              </a:rPr>
              <a:t>	</a:t>
            </a:r>
            <a:r>
              <a:rPr lang="en-US" sz="1800" dirty="0" err="1" smtClean="0">
                <a:latin typeface="Courier New" pitchFamily="49" charset="0"/>
                <a:cs typeface="Courier New" pitchFamily="49" charset="0"/>
              </a:rPr>
              <a:t>is_action</a:t>
            </a:r>
            <a:r>
              <a:rPr lang="en-US" sz="1800" dirty="0" smtClean="0">
                <a:latin typeface="Courier New" pitchFamily="49" charset="0"/>
                <a:cs typeface="Courier New" pitchFamily="49" charset="0"/>
              </a:rPr>
              <a:t>(Action, Trace, Level, Player),</a:t>
            </a:r>
          </a:p>
          <a:p>
            <a:pPr marL="0" indent="0">
              <a:buNone/>
            </a:pPr>
            <a:r>
              <a:rPr lang="en-US" sz="1800" dirty="0">
                <a:latin typeface="Courier New" pitchFamily="49" charset="0"/>
                <a:cs typeface="Courier New" pitchFamily="49" charset="0"/>
              </a:rPr>
              <a:t>	</a:t>
            </a:r>
            <a:r>
              <a:rPr lang="en-US" sz="1800" dirty="0" err="1" smtClean="0">
                <a:latin typeface="Courier New" pitchFamily="49" charset="0"/>
                <a:cs typeface="Courier New" pitchFamily="49" charset="0"/>
              </a:rPr>
              <a:t>is_bad_splitter_on_board</a:t>
            </a:r>
            <a:r>
              <a:rPr lang="en-US" sz="1800" dirty="0" smtClean="0">
                <a:latin typeface="Courier New" pitchFamily="49" charset="0"/>
                <a:cs typeface="Courier New" pitchFamily="49" charset="0"/>
              </a:rPr>
              <a:t>(Splitter, Level),</a:t>
            </a:r>
          </a:p>
          <a:p>
            <a:pPr marL="0" indent="0">
              <a:buNone/>
            </a:pPr>
            <a:r>
              <a:rPr lang="en-US" sz="1800" dirty="0">
                <a:latin typeface="Courier New" pitchFamily="49" charset="0"/>
                <a:cs typeface="Courier New" pitchFamily="49" charset="0"/>
              </a:rPr>
              <a:t>	</a:t>
            </a:r>
            <a:r>
              <a:rPr lang="en-US" sz="1800" dirty="0" smtClean="0">
                <a:latin typeface="Courier New" pitchFamily="49" charset="0"/>
                <a:cs typeface="Courier New" pitchFamily="49" charset="0"/>
              </a:rPr>
              <a:t>happens(Action, </a:t>
            </a:r>
            <a:r>
              <a:rPr lang="en-US" sz="1800" dirty="0" err="1" smtClean="0">
                <a:latin typeface="Courier New" pitchFamily="49" charset="0"/>
                <a:cs typeface="Courier New" pitchFamily="49" charset="0"/>
              </a:rPr>
              <a:t>dropped_piece</a:t>
            </a:r>
            <a:r>
              <a:rPr lang="en-US" sz="1800" dirty="0" smtClean="0">
                <a:latin typeface="Courier New" pitchFamily="49" charset="0"/>
                <a:cs typeface="Courier New" pitchFamily="49" charset="0"/>
              </a:rPr>
              <a:t>(Splitter)),</a:t>
            </a:r>
          </a:p>
        </p:txBody>
      </p:sp>
      <p:sp>
        <p:nvSpPr>
          <p:cNvPr id="4" name="Content Placeholder 2"/>
          <p:cNvSpPr txBox="1">
            <a:spLocks/>
          </p:cNvSpPr>
          <p:nvPr/>
        </p:nvSpPr>
        <p:spPr>
          <a:xfrm>
            <a:off x="584675" y="3429000"/>
            <a:ext cx="8229600" cy="3124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smtClean="0">
                <a:cs typeface="Courier New" pitchFamily="49" charset="0"/>
              </a:rPr>
              <a:t>Uses logging data to generate facts (e.g., happens)</a:t>
            </a:r>
          </a:p>
          <a:p>
            <a:r>
              <a:rPr lang="en-US" sz="2400" dirty="0" smtClean="0">
                <a:cs typeface="Courier New" pitchFamily="49" charset="0"/>
              </a:rPr>
              <a:t>Leverages complex query language to encode game-specific logic in rules (e.g., </a:t>
            </a:r>
            <a:r>
              <a:rPr lang="en-US" sz="2400" dirty="0" err="1" smtClean="0">
                <a:cs typeface="Courier New" pitchFamily="49" charset="0"/>
              </a:rPr>
              <a:t>is_bad_splitter_on_board</a:t>
            </a:r>
            <a:r>
              <a:rPr lang="en-US" sz="2400" dirty="0" smtClean="0">
                <a:cs typeface="Courier New" pitchFamily="49" charset="0"/>
              </a:rPr>
              <a:t>)</a:t>
            </a:r>
          </a:p>
          <a:p>
            <a:r>
              <a:rPr lang="en-US" sz="2400" dirty="0" smtClean="0">
                <a:cs typeface="Courier New" pitchFamily="49" charset="0"/>
              </a:rPr>
              <a:t>Backed by database system that allows these queries to be run on a large amount data</a:t>
            </a:r>
          </a:p>
        </p:txBody>
      </p:sp>
    </p:spTree>
    <p:extLst>
      <p:ext uri="{BB962C8B-B14F-4D97-AF65-F5344CB8AC3E}">
        <p14:creationId xmlns:p14="http://schemas.microsoft.com/office/powerpoint/2010/main" val="14592474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62500" lnSpcReduction="20000"/>
          </a:bodyPr>
          <a:lstStyle/>
          <a:p>
            <a:pPr marL="109728" indent="0">
              <a:buNone/>
            </a:pPr>
            <a:r>
              <a:rPr lang="en-US" sz="2000" dirty="0" smtClean="0">
                <a:solidFill>
                  <a:schemeClr val="tx1">
                    <a:lumMod val="50000"/>
                    <a:lumOff val="50000"/>
                  </a:schemeClr>
                </a:solidFill>
                <a:latin typeface="Courier New" pitchFamily="49" charset="0"/>
                <a:cs typeface="Courier New" pitchFamily="49" charset="0"/>
              </a:rPr>
              <a:t>% holds if the user dropped a 2-splitter Piece on Action</a:t>
            </a:r>
          </a:p>
          <a:p>
            <a:pPr marL="109728" indent="0">
              <a:buNone/>
            </a:pPr>
            <a:r>
              <a:rPr lang="en-US" sz="2000" dirty="0" smtClean="0">
                <a:latin typeface="Courier New" pitchFamily="49" charset="0"/>
                <a:cs typeface="Courier New" pitchFamily="49" charset="0"/>
              </a:rPr>
              <a:t>did_drop_2splitter(Action, Piece) :-</a:t>
            </a:r>
          </a:p>
          <a:p>
            <a:pPr marL="109728" indent="0">
              <a:buNone/>
            </a:pPr>
            <a:r>
              <a:rPr lang="en-US" sz="2000" dirty="0">
                <a:latin typeface="Courier New" pitchFamily="49" charset="0"/>
                <a:cs typeface="Courier New" pitchFamily="49" charset="0"/>
              </a:rPr>
              <a:t>	</a:t>
            </a:r>
            <a:r>
              <a:rPr lang="en-US" sz="2000" dirty="0" smtClean="0">
                <a:latin typeface="Courier New" pitchFamily="49" charset="0"/>
                <a:cs typeface="Courier New" pitchFamily="49" charset="0"/>
              </a:rPr>
              <a:t>happens(Action, drop(Piece, _)),</a:t>
            </a:r>
          </a:p>
          <a:p>
            <a:pPr marL="109728" indent="0">
              <a:buNone/>
            </a:pPr>
            <a:r>
              <a:rPr lang="en-US" sz="2000" dirty="0" smtClean="0">
                <a:latin typeface="Courier New" pitchFamily="49" charset="0"/>
                <a:cs typeface="Courier New" pitchFamily="49" charset="0"/>
              </a:rPr>
              <a:t>	action(Action, Trace),</a:t>
            </a:r>
          </a:p>
          <a:p>
            <a:pPr marL="109728" indent="0">
              <a:buNone/>
            </a:pPr>
            <a:r>
              <a:rPr lang="en-US" sz="2000" dirty="0">
                <a:latin typeface="Courier New" pitchFamily="49" charset="0"/>
                <a:cs typeface="Courier New" pitchFamily="49" charset="0"/>
              </a:rPr>
              <a:t>	</a:t>
            </a:r>
            <a:r>
              <a:rPr lang="en-US" sz="2000" dirty="0" smtClean="0">
                <a:latin typeface="Courier New" pitchFamily="49" charset="0"/>
                <a:cs typeface="Courier New" pitchFamily="49" charset="0"/>
              </a:rPr>
              <a:t>trace(Trace, _, Level),</a:t>
            </a:r>
          </a:p>
          <a:p>
            <a:pPr marL="109728" indent="0">
              <a:buNone/>
            </a:pPr>
            <a:r>
              <a:rPr lang="en-US" sz="2000" dirty="0">
                <a:latin typeface="Courier New" pitchFamily="49" charset="0"/>
                <a:cs typeface="Courier New" pitchFamily="49" charset="0"/>
              </a:rPr>
              <a:t>	</a:t>
            </a:r>
            <a:r>
              <a:rPr lang="en-US" sz="2000" dirty="0" smtClean="0">
                <a:latin typeface="Courier New" pitchFamily="49" charset="0"/>
                <a:cs typeface="Courier New" pitchFamily="49" charset="0"/>
              </a:rPr>
              <a:t>holds(Level, </a:t>
            </a:r>
            <a:r>
              <a:rPr lang="en-US" sz="2000" dirty="0" err="1" smtClean="0">
                <a:latin typeface="Courier New" pitchFamily="49" charset="0"/>
                <a:cs typeface="Courier New" pitchFamily="49" charset="0"/>
              </a:rPr>
              <a:t>piece_type</a:t>
            </a:r>
            <a:r>
              <a:rPr lang="en-US" sz="2000" dirty="0" smtClean="0">
                <a:latin typeface="Courier New" pitchFamily="49" charset="0"/>
                <a:cs typeface="Courier New" pitchFamily="49" charset="0"/>
              </a:rPr>
              <a:t>(Piece, splitter2).</a:t>
            </a:r>
          </a:p>
          <a:p>
            <a:pPr marL="109728" indent="0">
              <a:buNone/>
            </a:pPr>
            <a:endParaRPr lang="en-US" sz="2000" dirty="0" smtClean="0">
              <a:latin typeface="Courier New" pitchFamily="49" charset="0"/>
              <a:cs typeface="Courier New" pitchFamily="49" charset="0"/>
            </a:endParaRPr>
          </a:p>
          <a:p>
            <a:pPr marL="109728" indent="0">
              <a:buNone/>
            </a:pPr>
            <a:r>
              <a:rPr lang="en-US" sz="2000" dirty="0" smtClean="0">
                <a:solidFill>
                  <a:schemeClr val="tx1">
                    <a:lumMod val="50000"/>
                    <a:lumOff val="50000"/>
                  </a:schemeClr>
                </a:solidFill>
                <a:latin typeface="Courier New" pitchFamily="49" charset="0"/>
                <a:cs typeface="Courier New" pitchFamily="49" charset="0"/>
              </a:rPr>
              <a:t>% action A2 happens after A1 in the same trace</a:t>
            </a:r>
          </a:p>
          <a:p>
            <a:pPr marL="109728" indent="0">
              <a:buNone/>
            </a:pPr>
            <a:r>
              <a:rPr lang="en-US" sz="2000" dirty="0" smtClean="0">
                <a:solidFill>
                  <a:schemeClr val="tx1">
                    <a:lumMod val="50000"/>
                    <a:lumOff val="50000"/>
                  </a:schemeClr>
                </a:solidFill>
                <a:latin typeface="Courier New" pitchFamily="49" charset="0"/>
                <a:cs typeface="Courier New" pitchFamily="49" charset="0"/>
              </a:rPr>
              <a:t>% assumes </a:t>
            </a:r>
            <a:r>
              <a:rPr lang="en-US" sz="2000" dirty="0" err="1" smtClean="0">
                <a:solidFill>
                  <a:schemeClr val="tx1">
                    <a:lumMod val="50000"/>
                    <a:lumOff val="50000"/>
                  </a:schemeClr>
                </a:solidFill>
                <a:latin typeface="Courier New" pitchFamily="49" charset="0"/>
                <a:cs typeface="Courier New" pitchFamily="49" charset="0"/>
              </a:rPr>
              <a:t>next_action</a:t>
            </a:r>
            <a:r>
              <a:rPr lang="en-US" sz="2000" dirty="0" smtClean="0">
                <a:solidFill>
                  <a:schemeClr val="tx1">
                    <a:lumMod val="50000"/>
                    <a:lumOff val="50000"/>
                  </a:schemeClr>
                </a:solidFill>
                <a:latin typeface="Courier New" pitchFamily="49" charset="0"/>
                <a:cs typeface="Courier New" pitchFamily="49" charset="0"/>
              </a:rPr>
              <a:t> is correctly defined</a:t>
            </a:r>
          </a:p>
          <a:p>
            <a:pPr marL="109728" indent="0">
              <a:buNone/>
            </a:pPr>
            <a:r>
              <a:rPr lang="en-US" sz="2000" dirty="0" err="1" smtClean="0">
                <a:latin typeface="Courier New" pitchFamily="49" charset="0"/>
                <a:cs typeface="Courier New" pitchFamily="49" charset="0"/>
              </a:rPr>
              <a:t>later_action</a:t>
            </a:r>
            <a:r>
              <a:rPr lang="en-US" sz="2000" dirty="0" smtClean="0">
                <a:latin typeface="Courier New" pitchFamily="49" charset="0"/>
                <a:cs typeface="Courier New" pitchFamily="49" charset="0"/>
              </a:rPr>
              <a:t>(A1, A2) :- </a:t>
            </a:r>
            <a:r>
              <a:rPr lang="en-US" sz="2000" dirty="0" err="1" smtClean="0">
                <a:latin typeface="Courier New" pitchFamily="49" charset="0"/>
                <a:cs typeface="Courier New" pitchFamily="49" charset="0"/>
              </a:rPr>
              <a:t>next_action</a:t>
            </a:r>
            <a:r>
              <a:rPr lang="en-US" sz="2000" dirty="0" smtClean="0">
                <a:latin typeface="Courier New" pitchFamily="49" charset="0"/>
                <a:cs typeface="Courier New" pitchFamily="49" charset="0"/>
              </a:rPr>
              <a:t>(A1, A2).</a:t>
            </a:r>
          </a:p>
          <a:p>
            <a:pPr marL="109728" indent="0">
              <a:buNone/>
            </a:pPr>
            <a:r>
              <a:rPr lang="en-US" sz="2000" dirty="0" err="1" smtClean="0">
                <a:latin typeface="Courier New" pitchFamily="49" charset="0"/>
                <a:cs typeface="Courier New" pitchFamily="49" charset="0"/>
              </a:rPr>
              <a:t>later_action</a:t>
            </a:r>
            <a:r>
              <a:rPr lang="en-US" sz="2000" dirty="0" smtClean="0">
                <a:latin typeface="Courier New" pitchFamily="49" charset="0"/>
                <a:cs typeface="Courier New" pitchFamily="49" charset="0"/>
              </a:rPr>
              <a:t>(A1, A3) :-</a:t>
            </a:r>
          </a:p>
          <a:p>
            <a:pPr marL="109728" indent="0">
              <a:buNone/>
            </a:pPr>
            <a:r>
              <a:rPr lang="en-US" sz="2000" dirty="0">
                <a:latin typeface="Courier New" pitchFamily="49" charset="0"/>
                <a:cs typeface="Courier New" pitchFamily="49" charset="0"/>
              </a:rPr>
              <a:t>	</a:t>
            </a:r>
            <a:r>
              <a:rPr lang="en-US" sz="2000" dirty="0" err="1" smtClean="0">
                <a:latin typeface="Courier New" pitchFamily="49" charset="0"/>
                <a:cs typeface="Courier New" pitchFamily="49" charset="0"/>
              </a:rPr>
              <a:t>next_action</a:t>
            </a:r>
            <a:r>
              <a:rPr lang="en-US" sz="2000" dirty="0" smtClean="0">
                <a:latin typeface="Courier New" pitchFamily="49" charset="0"/>
                <a:cs typeface="Courier New" pitchFamily="49" charset="0"/>
              </a:rPr>
              <a:t>(A1, A2),</a:t>
            </a:r>
          </a:p>
          <a:p>
            <a:pPr marL="109728" indent="0">
              <a:buNone/>
            </a:pPr>
            <a:r>
              <a:rPr lang="en-US" sz="2000" dirty="0">
                <a:latin typeface="Courier New" pitchFamily="49" charset="0"/>
                <a:cs typeface="Courier New" pitchFamily="49" charset="0"/>
              </a:rPr>
              <a:t>	</a:t>
            </a:r>
            <a:r>
              <a:rPr lang="en-US" sz="2000" dirty="0" err="1" smtClean="0">
                <a:latin typeface="Courier New" pitchFamily="49" charset="0"/>
                <a:cs typeface="Courier New" pitchFamily="49" charset="0"/>
              </a:rPr>
              <a:t>later_action</a:t>
            </a:r>
            <a:r>
              <a:rPr lang="en-US" sz="2000" dirty="0" smtClean="0">
                <a:latin typeface="Courier New" pitchFamily="49" charset="0"/>
                <a:cs typeface="Courier New" pitchFamily="49" charset="0"/>
              </a:rPr>
              <a:t>(A2, A3).</a:t>
            </a:r>
            <a:endParaRPr lang="en-US" sz="2000" dirty="0">
              <a:latin typeface="Courier New" pitchFamily="49" charset="0"/>
              <a:cs typeface="Courier New" pitchFamily="49" charset="0"/>
            </a:endParaRPr>
          </a:p>
          <a:p>
            <a:pPr marL="109728" indent="0">
              <a:buNone/>
            </a:pPr>
            <a:endParaRPr lang="en-US" sz="2000" dirty="0" smtClean="0">
              <a:latin typeface="Courier New" pitchFamily="49" charset="0"/>
              <a:cs typeface="Courier New" pitchFamily="49" charset="0"/>
            </a:endParaRPr>
          </a:p>
          <a:p>
            <a:pPr marL="109728" indent="0">
              <a:buNone/>
            </a:pPr>
            <a:r>
              <a:rPr lang="en-US" sz="2000" dirty="0" smtClean="0">
                <a:solidFill>
                  <a:schemeClr val="tx1">
                    <a:lumMod val="50000"/>
                    <a:lumOff val="50000"/>
                  </a:schemeClr>
                </a:solidFill>
                <a:latin typeface="Courier New" pitchFamily="49" charset="0"/>
                <a:cs typeface="Courier New" pitchFamily="49" charset="0"/>
              </a:rPr>
              <a:t>% holds if the user dropped a 2-splitter Piece on A1</a:t>
            </a:r>
          </a:p>
          <a:p>
            <a:pPr marL="109728" indent="0">
              <a:buNone/>
            </a:pPr>
            <a:r>
              <a:rPr lang="en-US" sz="2000" dirty="0" smtClean="0">
                <a:solidFill>
                  <a:schemeClr val="tx1">
                    <a:lumMod val="50000"/>
                    <a:lumOff val="50000"/>
                  </a:schemeClr>
                </a:solidFill>
                <a:latin typeface="Courier New" pitchFamily="49" charset="0"/>
                <a:cs typeface="Courier New" pitchFamily="49" charset="0"/>
              </a:rPr>
              <a:t>% but then picked it up later on A2</a:t>
            </a:r>
            <a:endParaRPr lang="en-US" sz="2000" dirty="0">
              <a:solidFill>
                <a:schemeClr val="tx1">
                  <a:lumMod val="50000"/>
                  <a:lumOff val="50000"/>
                </a:schemeClr>
              </a:solidFill>
              <a:latin typeface="Courier New" pitchFamily="49" charset="0"/>
              <a:cs typeface="Courier New" pitchFamily="49" charset="0"/>
            </a:endParaRPr>
          </a:p>
          <a:p>
            <a:pPr marL="109728" indent="0">
              <a:buNone/>
            </a:pPr>
            <a:r>
              <a:rPr lang="en-US" sz="2000" dirty="0" smtClean="0">
                <a:latin typeface="Courier New" pitchFamily="49" charset="0"/>
                <a:cs typeface="Courier New" pitchFamily="49" charset="0"/>
              </a:rPr>
              <a:t>dropped_2splitter_then_picked_it_up(A1, A2, Piece) :-</a:t>
            </a:r>
          </a:p>
          <a:p>
            <a:pPr marL="109728" indent="0">
              <a:buNone/>
            </a:pPr>
            <a:r>
              <a:rPr lang="en-US" sz="2000" dirty="0" smtClean="0">
                <a:latin typeface="Courier New" pitchFamily="49" charset="0"/>
                <a:cs typeface="Courier New" pitchFamily="49" charset="0"/>
              </a:rPr>
              <a:t>	did_drop_2splitter(A1, </a:t>
            </a:r>
            <a:r>
              <a:rPr lang="en-US" sz="2000" dirty="0">
                <a:latin typeface="Courier New" pitchFamily="49" charset="0"/>
                <a:cs typeface="Courier New" pitchFamily="49" charset="0"/>
              </a:rPr>
              <a:t>Piece</a:t>
            </a:r>
            <a:r>
              <a:rPr lang="en-US" sz="2000" dirty="0" smtClean="0">
                <a:latin typeface="Courier New" pitchFamily="49" charset="0"/>
                <a:cs typeface="Courier New" pitchFamily="49" charset="0"/>
              </a:rPr>
              <a:t>),</a:t>
            </a:r>
          </a:p>
          <a:p>
            <a:pPr marL="109728" indent="0">
              <a:buNone/>
            </a:pPr>
            <a:r>
              <a:rPr lang="en-US" sz="2000" dirty="0" smtClean="0">
                <a:latin typeface="Courier New" pitchFamily="49" charset="0"/>
                <a:cs typeface="Courier New" pitchFamily="49" charset="0"/>
              </a:rPr>
              <a:t>	happens(A2, pickup(Piece)),</a:t>
            </a:r>
          </a:p>
          <a:p>
            <a:pPr marL="109728" indent="0">
              <a:buNone/>
            </a:pPr>
            <a:r>
              <a:rPr lang="en-US" sz="2000" dirty="0">
                <a:latin typeface="Courier New" pitchFamily="49" charset="0"/>
                <a:cs typeface="Courier New" pitchFamily="49" charset="0"/>
              </a:rPr>
              <a:t>	</a:t>
            </a:r>
            <a:r>
              <a:rPr lang="en-US" sz="2000" dirty="0" err="1" smtClean="0">
                <a:latin typeface="Courier New" pitchFamily="49" charset="0"/>
                <a:cs typeface="Courier New" pitchFamily="49" charset="0"/>
              </a:rPr>
              <a:t>later_action</a:t>
            </a:r>
            <a:r>
              <a:rPr lang="en-US" sz="2000" dirty="0" smtClean="0">
                <a:latin typeface="Courier New" pitchFamily="49" charset="0"/>
                <a:cs typeface="Courier New" pitchFamily="49" charset="0"/>
              </a:rPr>
              <a:t>(A1, A2).</a:t>
            </a:r>
            <a:endParaRPr lang="en-US" sz="2000" dirty="0">
              <a:latin typeface="Courier New" pitchFamily="49" charset="0"/>
              <a:cs typeface="Courier New" pitchFamily="49" charset="0"/>
            </a:endParaRPr>
          </a:p>
          <a:p>
            <a:pPr marL="109728" indent="0">
              <a:buNone/>
            </a:pPr>
            <a:endParaRPr lang="en-US" sz="2000" dirty="0">
              <a:latin typeface="Courier New" pitchFamily="49" charset="0"/>
              <a:cs typeface="Courier New" pitchFamily="49" charset="0"/>
            </a:endParaRPr>
          </a:p>
          <a:p>
            <a:pPr marL="109728" indent="0">
              <a:buNone/>
            </a:pPr>
            <a:endParaRPr lang="en-US" dirty="0">
              <a:latin typeface="Courier New" pitchFamily="49" charset="0"/>
              <a:cs typeface="Courier New" pitchFamily="49" charset="0"/>
            </a:endParaRPr>
          </a:p>
        </p:txBody>
      </p:sp>
      <p:sp>
        <p:nvSpPr>
          <p:cNvPr id="3" name="Title 2"/>
          <p:cNvSpPr>
            <a:spLocks noGrp="1"/>
          </p:cNvSpPr>
          <p:nvPr>
            <p:ph type="title"/>
          </p:nvPr>
        </p:nvSpPr>
        <p:spPr/>
        <p:txBody>
          <a:bodyPr/>
          <a:lstStyle/>
          <a:p>
            <a:r>
              <a:rPr lang="en-US" dirty="0" smtClean="0"/>
              <a:t>Writing Rules</a:t>
            </a:r>
            <a:endParaRPr lang="en-US" dirty="0"/>
          </a:p>
        </p:txBody>
      </p:sp>
    </p:spTree>
    <p:extLst>
      <p:ext uri="{BB962C8B-B14F-4D97-AF65-F5344CB8AC3E}">
        <p14:creationId xmlns:p14="http://schemas.microsoft.com/office/powerpoint/2010/main" val="106644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xEl>
                                              <p:pRg st="17" end="1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8" end="1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Straight Connector 74"/>
          <p:cNvCxnSpPr>
            <a:endCxn id="11" idx="0"/>
          </p:cNvCxnSpPr>
          <p:nvPr/>
        </p:nvCxnSpPr>
        <p:spPr>
          <a:xfrm rot="16200000" flipH="1">
            <a:off x="2032000" y="2832100"/>
            <a:ext cx="203200" cy="762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600200" y="2971800"/>
            <a:ext cx="1143000" cy="1143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chemeClr val="bg1"/>
                </a:solidFill>
              </a:rPr>
              <a:t>Start</a:t>
            </a:r>
          </a:p>
        </p:txBody>
      </p:sp>
      <p:sp>
        <p:nvSpPr>
          <p:cNvPr id="12" name="Oval 11"/>
          <p:cNvSpPr/>
          <p:nvPr/>
        </p:nvSpPr>
        <p:spPr>
          <a:xfrm>
            <a:off x="6553200" y="2971800"/>
            <a:ext cx="1066800" cy="10668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a:solidFill>
                  <a:schemeClr val="bg1"/>
                </a:solidFill>
              </a:rPr>
              <a:t>Goal</a:t>
            </a:r>
          </a:p>
        </p:txBody>
      </p:sp>
      <p:sp>
        <p:nvSpPr>
          <p:cNvPr id="13" name="Oval 12"/>
          <p:cNvSpPr/>
          <p:nvPr/>
        </p:nvSpPr>
        <p:spPr>
          <a:xfrm>
            <a:off x="4419600" y="3276600"/>
            <a:ext cx="457200" cy="457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dirty="0"/>
          </a:p>
        </p:txBody>
      </p:sp>
      <p:cxnSp>
        <p:nvCxnSpPr>
          <p:cNvPr id="18" name="Straight Arrow Connector 17"/>
          <p:cNvCxnSpPr>
            <a:stCxn id="11" idx="6"/>
            <a:endCxn id="13" idx="2"/>
          </p:cNvCxnSpPr>
          <p:nvPr/>
        </p:nvCxnSpPr>
        <p:spPr>
          <a:xfrm flipV="1">
            <a:off x="2743200" y="3505200"/>
            <a:ext cx="1676400" cy="38100"/>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3" idx="6"/>
            <a:endCxn id="12" idx="2"/>
          </p:cNvCxnSpPr>
          <p:nvPr/>
        </p:nvCxnSpPr>
        <p:spPr>
          <a:xfrm>
            <a:off x="4876800" y="3505200"/>
            <a:ext cx="1676400" cy="1588"/>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pic>
        <p:nvPicPr>
          <p:cNvPr id="45063"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7200" y="304800"/>
            <a:ext cx="3276600" cy="2463800"/>
          </a:xfrm>
          <a:prstGeom prst="rect">
            <a:avLst/>
          </a:prstGeom>
          <a:noFill/>
          <a:ln w="9525">
            <a:noFill/>
            <a:miter lim="800000"/>
            <a:headEnd/>
            <a:tailEnd/>
          </a:ln>
        </p:spPr>
      </p:pic>
      <p:pic>
        <p:nvPicPr>
          <p:cNvPr id="45064"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895600" y="3962400"/>
            <a:ext cx="3505200" cy="2635250"/>
          </a:xfrm>
          <a:prstGeom prst="rect">
            <a:avLst/>
          </a:prstGeom>
          <a:noFill/>
          <a:ln w="9525">
            <a:noFill/>
            <a:miter lim="800000"/>
            <a:headEnd/>
            <a:tailEnd/>
          </a:ln>
        </p:spPr>
      </p:pic>
      <p:cxnSp>
        <p:nvCxnSpPr>
          <p:cNvPr id="34" name="Straight Connector 33"/>
          <p:cNvCxnSpPr>
            <a:stCxn id="13" idx="4"/>
          </p:cNvCxnSpPr>
          <p:nvPr/>
        </p:nvCxnSpPr>
        <p:spPr>
          <a:xfrm rot="5400000">
            <a:off x="4533900" y="3848100"/>
            <a:ext cx="228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45066" name="Picture 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334000" y="304800"/>
            <a:ext cx="3276600" cy="2463800"/>
          </a:xfrm>
          <a:prstGeom prst="rect">
            <a:avLst/>
          </a:prstGeom>
          <a:noFill/>
          <a:ln w="9525">
            <a:noFill/>
            <a:miter lim="800000"/>
            <a:headEnd/>
            <a:tailEnd/>
          </a:ln>
        </p:spPr>
      </p:pic>
      <p:cxnSp>
        <p:nvCxnSpPr>
          <p:cNvPr id="45" name="Straight Connector 44"/>
          <p:cNvCxnSpPr>
            <a:endCxn id="12" idx="0"/>
          </p:cNvCxnSpPr>
          <p:nvPr/>
        </p:nvCxnSpPr>
        <p:spPr>
          <a:xfrm rot="16200000" flipH="1">
            <a:off x="6927850" y="2813050"/>
            <a:ext cx="203200" cy="11430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96273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pPr eaLnBrk="1" hangingPunct="1"/>
            <a:r>
              <a:rPr lang="en-US" smtClean="0"/>
              <a:t>“Playtraces”</a:t>
            </a:r>
          </a:p>
        </p:txBody>
      </p:sp>
      <p:sp>
        <p:nvSpPr>
          <p:cNvPr id="11" name="Oval 10"/>
          <p:cNvSpPr/>
          <p:nvPr/>
        </p:nvSpPr>
        <p:spPr>
          <a:xfrm>
            <a:off x="2819400" y="2743200"/>
            <a:ext cx="1143000" cy="1143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2" name="Oval 11"/>
          <p:cNvSpPr/>
          <p:nvPr/>
        </p:nvSpPr>
        <p:spPr>
          <a:xfrm>
            <a:off x="7239000" y="2743200"/>
            <a:ext cx="1143000" cy="1143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47108" name="TextBox 88"/>
          <p:cNvSpPr txBox="1">
            <a:spLocks noChangeArrowheads="1"/>
          </p:cNvSpPr>
          <p:nvPr/>
        </p:nvSpPr>
        <p:spPr bwMode="auto">
          <a:xfrm>
            <a:off x="7391400" y="3048000"/>
            <a:ext cx="1042988" cy="579438"/>
          </a:xfrm>
          <a:prstGeom prst="rect">
            <a:avLst/>
          </a:prstGeom>
          <a:noFill/>
          <a:ln w="9525">
            <a:noFill/>
            <a:miter lim="800000"/>
            <a:headEnd/>
            <a:tailEnd/>
          </a:ln>
        </p:spPr>
        <p:txBody>
          <a:bodyPr wrap="none">
            <a:prstTxWarp prst="textNoShape">
              <a:avLst/>
            </a:prstTxWarp>
            <a:spAutoFit/>
          </a:bodyPr>
          <a:lstStyle/>
          <a:p>
            <a:r>
              <a:rPr lang="en-US" sz="3200">
                <a:solidFill>
                  <a:schemeClr val="bg1"/>
                </a:solidFill>
              </a:rPr>
              <a:t>Goal</a:t>
            </a:r>
          </a:p>
        </p:txBody>
      </p:sp>
      <p:sp>
        <p:nvSpPr>
          <p:cNvPr id="47109" name="TextBox 89"/>
          <p:cNvSpPr txBox="1">
            <a:spLocks noChangeArrowheads="1"/>
          </p:cNvSpPr>
          <p:nvPr/>
        </p:nvSpPr>
        <p:spPr bwMode="auto">
          <a:xfrm>
            <a:off x="2895600" y="3048000"/>
            <a:ext cx="1042988" cy="579438"/>
          </a:xfrm>
          <a:prstGeom prst="rect">
            <a:avLst/>
          </a:prstGeom>
          <a:noFill/>
          <a:ln w="9525">
            <a:noFill/>
            <a:miter lim="800000"/>
            <a:headEnd/>
            <a:tailEnd/>
          </a:ln>
        </p:spPr>
        <p:txBody>
          <a:bodyPr wrap="none">
            <a:prstTxWarp prst="textNoShape">
              <a:avLst/>
            </a:prstTxWarp>
            <a:spAutoFit/>
          </a:bodyPr>
          <a:lstStyle/>
          <a:p>
            <a:r>
              <a:rPr lang="en-US" sz="3200">
                <a:solidFill>
                  <a:schemeClr val="bg1"/>
                </a:solidFill>
              </a:rPr>
              <a:t>Start</a:t>
            </a:r>
          </a:p>
        </p:txBody>
      </p:sp>
    </p:spTree>
    <p:extLst>
      <p:ext uri="{BB962C8B-B14F-4D97-AF65-F5344CB8AC3E}">
        <p14:creationId xmlns:p14="http://schemas.microsoft.com/office/powerpoint/2010/main" val="3665785122"/>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p:txBody>
          <a:bodyPr/>
          <a:lstStyle/>
          <a:p>
            <a:pPr eaLnBrk="1" hangingPunct="1"/>
            <a:r>
              <a:rPr lang="en-US" smtClean="0"/>
              <a:t>“Playtraces”</a:t>
            </a:r>
          </a:p>
        </p:txBody>
      </p:sp>
      <p:sp>
        <p:nvSpPr>
          <p:cNvPr id="11" name="Oval 10"/>
          <p:cNvSpPr/>
          <p:nvPr/>
        </p:nvSpPr>
        <p:spPr>
          <a:xfrm>
            <a:off x="2819400" y="2743200"/>
            <a:ext cx="1143000" cy="1143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2" name="Oval 11"/>
          <p:cNvSpPr/>
          <p:nvPr/>
        </p:nvSpPr>
        <p:spPr>
          <a:xfrm>
            <a:off x="7239000" y="2743200"/>
            <a:ext cx="1143000" cy="1143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3" name="Oval 12"/>
          <p:cNvSpPr/>
          <p:nvPr/>
        </p:nvSpPr>
        <p:spPr>
          <a:xfrm>
            <a:off x="4495800" y="13716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sp>
        <p:nvSpPr>
          <p:cNvPr id="14" name="Oval 13"/>
          <p:cNvSpPr/>
          <p:nvPr/>
        </p:nvSpPr>
        <p:spPr>
          <a:xfrm>
            <a:off x="6172200" y="13716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sp>
        <p:nvSpPr>
          <p:cNvPr id="43" name="Oval 42"/>
          <p:cNvSpPr/>
          <p:nvPr/>
        </p:nvSpPr>
        <p:spPr>
          <a:xfrm>
            <a:off x="5334000" y="3048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sp>
        <p:nvSpPr>
          <p:cNvPr id="71" name="Oval 70"/>
          <p:cNvSpPr/>
          <p:nvPr/>
        </p:nvSpPr>
        <p:spPr>
          <a:xfrm>
            <a:off x="4419600" y="4572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sp>
        <p:nvSpPr>
          <p:cNvPr id="72" name="Oval 71"/>
          <p:cNvSpPr/>
          <p:nvPr/>
        </p:nvSpPr>
        <p:spPr>
          <a:xfrm>
            <a:off x="2438400" y="4572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sp>
        <p:nvSpPr>
          <p:cNvPr id="83" name="Oval 82"/>
          <p:cNvSpPr/>
          <p:nvPr/>
        </p:nvSpPr>
        <p:spPr>
          <a:xfrm>
            <a:off x="838200" y="3810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sp>
        <p:nvSpPr>
          <p:cNvPr id="49162" name="TextBox 88"/>
          <p:cNvSpPr txBox="1">
            <a:spLocks noChangeArrowheads="1"/>
          </p:cNvSpPr>
          <p:nvPr/>
        </p:nvSpPr>
        <p:spPr bwMode="auto">
          <a:xfrm>
            <a:off x="7391400" y="3048000"/>
            <a:ext cx="1042988" cy="579438"/>
          </a:xfrm>
          <a:prstGeom prst="rect">
            <a:avLst/>
          </a:prstGeom>
          <a:noFill/>
          <a:ln w="9525">
            <a:noFill/>
            <a:miter lim="800000"/>
            <a:headEnd/>
            <a:tailEnd/>
          </a:ln>
        </p:spPr>
        <p:txBody>
          <a:bodyPr wrap="none">
            <a:prstTxWarp prst="textNoShape">
              <a:avLst/>
            </a:prstTxWarp>
            <a:spAutoFit/>
          </a:bodyPr>
          <a:lstStyle/>
          <a:p>
            <a:r>
              <a:rPr lang="en-US" sz="3200">
                <a:solidFill>
                  <a:schemeClr val="bg1"/>
                </a:solidFill>
              </a:rPr>
              <a:t>Goal</a:t>
            </a:r>
          </a:p>
        </p:txBody>
      </p:sp>
      <p:sp>
        <p:nvSpPr>
          <p:cNvPr id="49163" name="TextBox 89"/>
          <p:cNvSpPr txBox="1">
            <a:spLocks noChangeArrowheads="1"/>
          </p:cNvSpPr>
          <p:nvPr/>
        </p:nvSpPr>
        <p:spPr bwMode="auto">
          <a:xfrm>
            <a:off x="2895600" y="3048000"/>
            <a:ext cx="1042988" cy="579438"/>
          </a:xfrm>
          <a:prstGeom prst="rect">
            <a:avLst/>
          </a:prstGeom>
          <a:noFill/>
          <a:ln w="9525">
            <a:noFill/>
            <a:miter lim="800000"/>
            <a:headEnd/>
            <a:tailEnd/>
          </a:ln>
        </p:spPr>
        <p:txBody>
          <a:bodyPr wrap="none">
            <a:prstTxWarp prst="textNoShape">
              <a:avLst/>
            </a:prstTxWarp>
            <a:spAutoFit/>
          </a:bodyPr>
          <a:lstStyle/>
          <a:p>
            <a:r>
              <a:rPr lang="en-US" sz="3200">
                <a:solidFill>
                  <a:schemeClr val="bg1"/>
                </a:solidFill>
              </a:rPr>
              <a:t>Start</a:t>
            </a:r>
          </a:p>
        </p:txBody>
      </p:sp>
    </p:spTree>
    <p:extLst>
      <p:ext uri="{BB962C8B-B14F-4D97-AF65-F5344CB8AC3E}">
        <p14:creationId xmlns:p14="http://schemas.microsoft.com/office/powerpoint/2010/main" val="78773701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pPr eaLnBrk="1" hangingPunct="1"/>
            <a:r>
              <a:rPr lang="en-US" smtClean="0"/>
              <a:t>“Playtraces”</a:t>
            </a:r>
          </a:p>
        </p:txBody>
      </p:sp>
      <p:sp>
        <p:nvSpPr>
          <p:cNvPr id="11" name="Oval 10"/>
          <p:cNvSpPr/>
          <p:nvPr/>
        </p:nvSpPr>
        <p:spPr>
          <a:xfrm>
            <a:off x="2819400" y="2743200"/>
            <a:ext cx="1143000" cy="1143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2" name="Oval 11"/>
          <p:cNvSpPr/>
          <p:nvPr/>
        </p:nvSpPr>
        <p:spPr>
          <a:xfrm>
            <a:off x="7239000" y="2743200"/>
            <a:ext cx="1143000" cy="1143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3" name="Oval 12"/>
          <p:cNvSpPr/>
          <p:nvPr/>
        </p:nvSpPr>
        <p:spPr>
          <a:xfrm>
            <a:off x="4495800" y="13716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sp>
        <p:nvSpPr>
          <p:cNvPr id="14" name="Oval 13"/>
          <p:cNvSpPr/>
          <p:nvPr/>
        </p:nvSpPr>
        <p:spPr>
          <a:xfrm>
            <a:off x="6172200" y="13716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cxnSp>
        <p:nvCxnSpPr>
          <p:cNvPr id="18" name="Straight Arrow Connector 17"/>
          <p:cNvCxnSpPr>
            <a:stCxn id="11" idx="7"/>
            <a:endCxn id="13" idx="3"/>
          </p:cNvCxnSpPr>
          <p:nvPr/>
        </p:nvCxnSpPr>
        <p:spPr>
          <a:xfrm rot="5400000" flipH="1" flipV="1">
            <a:off x="3643313" y="1979613"/>
            <a:ext cx="1082675" cy="777875"/>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5334000" y="3048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cxnSp>
        <p:nvCxnSpPr>
          <p:cNvPr id="47" name="Straight Arrow Connector 46"/>
          <p:cNvCxnSpPr>
            <a:stCxn id="13" idx="6"/>
            <a:endCxn id="14" idx="2"/>
          </p:cNvCxnSpPr>
          <p:nvPr/>
        </p:nvCxnSpPr>
        <p:spPr>
          <a:xfrm>
            <a:off x="5029200" y="1638300"/>
            <a:ext cx="1143000" cy="1588"/>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4" idx="5"/>
            <a:endCxn id="12" idx="1"/>
          </p:cNvCxnSpPr>
          <p:nvPr/>
        </p:nvCxnSpPr>
        <p:spPr>
          <a:xfrm rot="16200000" flipH="1">
            <a:off x="6475413" y="1979613"/>
            <a:ext cx="1082675" cy="777875"/>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1" idx="6"/>
            <a:endCxn id="43" idx="2"/>
          </p:cNvCxnSpPr>
          <p:nvPr/>
        </p:nvCxnSpPr>
        <p:spPr>
          <a:xfrm>
            <a:off x="3962400" y="3314700"/>
            <a:ext cx="1371600" cy="1588"/>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3" idx="6"/>
            <a:endCxn id="12" idx="2"/>
          </p:cNvCxnSpPr>
          <p:nvPr/>
        </p:nvCxnSpPr>
        <p:spPr>
          <a:xfrm>
            <a:off x="5867400" y="3314700"/>
            <a:ext cx="1371600" cy="1588"/>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sp>
        <p:nvSpPr>
          <p:cNvPr id="71" name="Oval 70"/>
          <p:cNvSpPr/>
          <p:nvPr/>
        </p:nvSpPr>
        <p:spPr>
          <a:xfrm>
            <a:off x="4419600" y="4572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sp>
        <p:nvSpPr>
          <p:cNvPr id="72" name="Oval 71"/>
          <p:cNvSpPr/>
          <p:nvPr/>
        </p:nvSpPr>
        <p:spPr>
          <a:xfrm>
            <a:off x="2438400" y="4572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cxnSp>
        <p:nvCxnSpPr>
          <p:cNvPr id="73" name="Straight Arrow Connector 72"/>
          <p:cNvCxnSpPr>
            <a:stCxn id="11" idx="5"/>
            <a:endCxn id="71" idx="1"/>
          </p:cNvCxnSpPr>
          <p:nvPr/>
        </p:nvCxnSpPr>
        <p:spPr>
          <a:xfrm rot="16200000" flipH="1">
            <a:off x="3681413" y="3833813"/>
            <a:ext cx="930275" cy="701675"/>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1" idx="2"/>
            <a:endCxn id="72" idx="6"/>
          </p:cNvCxnSpPr>
          <p:nvPr/>
        </p:nvCxnSpPr>
        <p:spPr>
          <a:xfrm rot="10800000">
            <a:off x="2971800" y="4838700"/>
            <a:ext cx="1447800" cy="1588"/>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838200" y="3810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cxnSp>
        <p:nvCxnSpPr>
          <p:cNvPr id="85" name="Straight Arrow Connector 84"/>
          <p:cNvCxnSpPr>
            <a:stCxn id="72" idx="2"/>
            <a:endCxn id="83" idx="5"/>
          </p:cNvCxnSpPr>
          <p:nvPr/>
        </p:nvCxnSpPr>
        <p:spPr>
          <a:xfrm rot="10800000">
            <a:off x="1293813" y="4265613"/>
            <a:ext cx="1144587" cy="573087"/>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sp>
        <p:nvSpPr>
          <p:cNvPr id="51218" name="TextBox 88"/>
          <p:cNvSpPr txBox="1">
            <a:spLocks noChangeArrowheads="1"/>
          </p:cNvSpPr>
          <p:nvPr/>
        </p:nvSpPr>
        <p:spPr bwMode="auto">
          <a:xfrm>
            <a:off x="7391400" y="3048000"/>
            <a:ext cx="1042988" cy="579438"/>
          </a:xfrm>
          <a:prstGeom prst="rect">
            <a:avLst/>
          </a:prstGeom>
          <a:noFill/>
          <a:ln w="9525">
            <a:noFill/>
            <a:miter lim="800000"/>
            <a:headEnd/>
            <a:tailEnd/>
          </a:ln>
        </p:spPr>
        <p:txBody>
          <a:bodyPr wrap="none">
            <a:prstTxWarp prst="textNoShape">
              <a:avLst/>
            </a:prstTxWarp>
            <a:spAutoFit/>
          </a:bodyPr>
          <a:lstStyle/>
          <a:p>
            <a:r>
              <a:rPr lang="en-US" sz="3200">
                <a:solidFill>
                  <a:schemeClr val="bg1"/>
                </a:solidFill>
              </a:rPr>
              <a:t>Goal</a:t>
            </a:r>
          </a:p>
        </p:txBody>
      </p:sp>
      <p:sp>
        <p:nvSpPr>
          <p:cNvPr id="51219" name="TextBox 89"/>
          <p:cNvSpPr txBox="1">
            <a:spLocks noChangeArrowheads="1"/>
          </p:cNvSpPr>
          <p:nvPr/>
        </p:nvSpPr>
        <p:spPr bwMode="auto">
          <a:xfrm>
            <a:off x="2895600" y="3048000"/>
            <a:ext cx="1042988" cy="579438"/>
          </a:xfrm>
          <a:prstGeom prst="rect">
            <a:avLst/>
          </a:prstGeom>
          <a:noFill/>
          <a:ln w="9525">
            <a:noFill/>
            <a:miter lim="800000"/>
            <a:headEnd/>
            <a:tailEnd/>
          </a:ln>
        </p:spPr>
        <p:txBody>
          <a:bodyPr wrap="none">
            <a:prstTxWarp prst="textNoShape">
              <a:avLst/>
            </a:prstTxWarp>
            <a:spAutoFit/>
          </a:bodyPr>
          <a:lstStyle/>
          <a:p>
            <a:r>
              <a:rPr lang="en-US" sz="3200">
                <a:solidFill>
                  <a:schemeClr val="bg1"/>
                </a:solidFill>
              </a:rPr>
              <a:t>Start</a:t>
            </a:r>
          </a:p>
        </p:txBody>
      </p:sp>
    </p:spTree>
    <p:extLst>
      <p:ext uri="{BB962C8B-B14F-4D97-AF65-F5344CB8AC3E}">
        <p14:creationId xmlns:p14="http://schemas.microsoft.com/office/powerpoint/2010/main" val="115535646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1"/>
          <p:cNvSpPr>
            <a:spLocks noGrp="1"/>
          </p:cNvSpPr>
          <p:nvPr>
            <p:ph type="title"/>
          </p:nvPr>
        </p:nvSpPr>
        <p:spPr/>
        <p:txBody>
          <a:bodyPr/>
          <a:lstStyle/>
          <a:p>
            <a:pPr eaLnBrk="1" hangingPunct="1"/>
            <a:r>
              <a:rPr lang="en-US" smtClean="0"/>
              <a:t>“Playtraces”</a:t>
            </a:r>
          </a:p>
        </p:txBody>
      </p:sp>
      <p:sp>
        <p:nvSpPr>
          <p:cNvPr id="11" name="Oval 10"/>
          <p:cNvSpPr/>
          <p:nvPr/>
        </p:nvSpPr>
        <p:spPr>
          <a:xfrm>
            <a:off x="2819400" y="2743200"/>
            <a:ext cx="1143000" cy="11430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2" name="Oval 11"/>
          <p:cNvSpPr/>
          <p:nvPr/>
        </p:nvSpPr>
        <p:spPr>
          <a:xfrm>
            <a:off x="7239000" y="2743200"/>
            <a:ext cx="1143000" cy="11430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p>
        </p:txBody>
      </p:sp>
      <p:sp>
        <p:nvSpPr>
          <p:cNvPr id="13" name="Oval 12"/>
          <p:cNvSpPr/>
          <p:nvPr/>
        </p:nvSpPr>
        <p:spPr>
          <a:xfrm>
            <a:off x="4495800" y="13716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sp>
        <p:nvSpPr>
          <p:cNvPr id="14" name="Oval 13"/>
          <p:cNvSpPr/>
          <p:nvPr/>
        </p:nvSpPr>
        <p:spPr>
          <a:xfrm>
            <a:off x="6172200" y="13716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cxnSp>
        <p:nvCxnSpPr>
          <p:cNvPr id="18" name="Straight Arrow Connector 17"/>
          <p:cNvCxnSpPr>
            <a:stCxn id="11" idx="7"/>
            <a:endCxn id="13" idx="3"/>
          </p:cNvCxnSpPr>
          <p:nvPr/>
        </p:nvCxnSpPr>
        <p:spPr>
          <a:xfrm rot="5400000" flipH="1" flipV="1">
            <a:off x="3643313" y="1979613"/>
            <a:ext cx="1082675" cy="777875"/>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sp>
        <p:nvSpPr>
          <p:cNvPr id="43" name="Oval 42"/>
          <p:cNvSpPr/>
          <p:nvPr/>
        </p:nvSpPr>
        <p:spPr>
          <a:xfrm>
            <a:off x="5334000" y="3048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cxnSp>
        <p:nvCxnSpPr>
          <p:cNvPr id="47" name="Straight Arrow Connector 46"/>
          <p:cNvCxnSpPr>
            <a:stCxn id="13" idx="6"/>
            <a:endCxn id="14" idx="2"/>
          </p:cNvCxnSpPr>
          <p:nvPr/>
        </p:nvCxnSpPr>
        <p:spPr>
          <a:xfrm>
            <a:off x="5029200" y="1638300"/>
            <a:ext cx="1143000" cy="1588"/>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14" idx="5"/>
            <a:endCxn id="12" idx="1"/>
          </p:cNvCxnSpPr>
          <p:nvPr/>
        </p:nvCxnSpPr>
        <p:spPr>
          <a:xfrm rot="16200000" flipH="1">
            <a:off x="6475413" y="1979613"/>
            <a:ext cx="1082675" cy="777875"/>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a:stCxn id="11" idx="6"/>
            <a:endCxn id="43" idx="2"/>
          </p:cNvCxnSpPr>
          <p:nvPr/>
        </p:nvCxnSpPr>
        <p:spPr>
          <a:xfrm>
            <a:off x="3962400" y="3314700"/>
            <a:ext cx="1371600" cy="1588"/>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stCxn id="43" idx="6"/>
            <a:endCxn id="12" idx="2"/>
          </p:cNvCxnSpPr>
          <p:nvPr/>
        </p:nvCxnSpPr>
        <p:spPr>
          <a:xfrm>
            <a:off x="5867400" y="3314700"/>
            <a:ext cx="1371600" cy="1588"/>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sp>
        <p:nvSpPr>
          <p:cNvPr id="71" name="Oval 70"/>
          <p:cNvSpPr/>
          <p:nvPr/>
        </p:nvSpPr>
        <p:spPr>
          <a:xfrm>
            <a:off x="4419600" y="4572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sp>
        <p:nvSpPr>
          <p:cNvPr id="72" name="Oval 71"/>
          <p:cNvSpPr/>
          <p:nvPr/>
        </p:nvSpPr>
        <p:spPr>
          <a:xfrm>
            <a:off x="2438400" y="4572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cxnSp>
        <p:nvCxnSpPr>
          <p:cNvPr id="73" name="Straight Arrow Connector 72"/>
          <p:cNvCxnSpPr>
            <a:stCxn id="11" idx="5"/>
            <a:endCxn id="71" idx="1"/>
          </p:cNvCxnSpPr>
          <p:nvPr/>
        </p:nvCxnSpPr>
        <p:spPr>
          <a:xfrm rot="16200000" flipH="1">
            <a:off x="3681413" y="3833813"/>
            <a:ext cx="930275" cy="701675"/>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stCxn id="71" idx="2"/>
            <a:endCxn id="72" idx="6"/>
          </p:cNvCxnSpPr>
          <p:nvPr/>
        </p:nvCxnSpPr>
        <p:spPr>
          <a:xfrm rot="10800000">
            <a:off x="2971800" y="4838700"/>
            <a:ext cx="1447800" cy="1588"/>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838200" y="3810000"/>
            <a:ext cx="533400" cy="533400"/>
          </a:xfrm>
          <a:prstGeom prst="ellipse">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US" sz="1800"/>
          </a:p>
        </p:txBody>
      </p:sp>
      <p:cxnSp>
        <p:nvCxnSpPr>
          <p:cNvPr id="85" name="Straight Arrow Connector 84"/>
          <p:cNvCxnSpPr>
            <a:stCxn id="72" idx="2"/>
            <a:endCxn id="83" idx="5"/>
          </p:cNvCxnSpPr>
          <p:nvPr/>
        </p:nvCxnSpPr>
        <p:spPr>
          <a:xfrm rot="10800000">
            <a:off x="1293813" y="4265613"/>
            <a:ext cx="1144587" cy="573087"/>
          </a:xfrm>
          <a:prstGeom prst="straightConnector1">
            <a:avLst/>
          </a:prstGeom>
          <a:ln w="127000">
            <a:solidFill>
              <a:srgbClr val="00FFFF"/>
            </a:solidFill>
            <a:tailEnd type="arrow"/>
          </a:ln>
        </p:spPr>
        <p:style>
          <a:lnRef idx="2">
            <a:schemeClr val="accent1"/>
          </a:lnRef>
          <a:fillRef idx="0">
            <a:schemeClr val="accent1"/>
          </a:fillRef>
          <a:effectRef idx="1">
            <a:schemeClr val="accent1"/>
          </a:effectRef>
          <a:fontRef idx="minor">
            <a:schemeClr val="tx1"/>
          </a:fontRef>
        </p:style>
      </p:cxnSp>
      <p:sp>
        <p:nvSpPr>
          <p:cNvPr id="53266" name="TextBox 88"/>
          <p:cNvSpPr txBox="1">
            <a:spLocks noChangeArrowheads="1"/>
          </p:cNvSpPr>
          <p:nvPr/>
        </p:nvSpPr>
        <p:spPr bwMode="auto">
          <a:xfrm>
            <a:off x="7391400" y="3048000"/>
            <a:ext cx="1042988" cy="579438"/>
          </a:xfrm>
          <a:prstGeom prst="rect">
            <a:avLst/>
          </a:prstGeom>
          <a:noFill/>
          <a:ln w="9525">
            <a:noFill/>
            <a:miter lim="800000"/>
            <a:headEnd/>
            <a:tailEnd/>
          </a:ln>
        </p:spPr>
        <p:txBody>
          <a:bodyPr wrap="none">
            <a:prstTxWarp prst="textNoShape">
              <a:avLst/>
            </a:prstTxWarp>
            <a:spAutoFit/>
          </a:bodyPr>
          <a:lstStyle/>
          <a:p>
            <a:r>
              <a:rPr lang="en-US" sz="3200">
                <a:solidFill>
                  <a:schemeClr val="bg1"/>
                </a:solidFill>
              </a:rPr>
              <a:t>Goal</a:t>
            </a:r>
          </a:p>
        </p:txBody>
      </p:sp>
      <p:sp>
        <p:nvSpPr>
          <p:cNvPr id="53267" name="TextBox 89"/>
          <p:cNvSpPr txBox="1">
            <a:spLocks noChangeArrowheads="1"/>
          </p:cNvSpPr>
          <p:nvPr/>
        </p:nvSpPr>
        <p:spPr bwMode="auto">
          <a:xfrm>
            <a:off x="2895600" y="3048000"/>
            <a:ext cx="1042988" cy="579438"/>
          </a:xfrm>
          <a:prstGeom prst="rect">
            <a:avLst/>
          </a:prstGeom>
          <a:noFill/>
          <a:ln w="9525">
            <a:noFill/>
            <a:miter lim="800000"/>
            <a:headEnd/>
            <a:tailEnd/>
          </a:ln>
        </p:spPr>
        <p:txBody>
          <a:bodyPr wrap="none">
            <a:prstTxWarp prst="textNoShape">
              <a:avLst/>
            </a:prstTxWarp>
            <a:spAutoFit/>
          </a:bodyPr>
          <a:lstStyle/>
          <a:p>
            <a:r>
              <a:rPr lang="en-US" sz="3200">
                <a:solidFill>
                  <a:schemeClr val="bg1"/>
                </a:solidFill>
              </a:rPr>
              <a:t>Start</a:t>
            </a:r>
          </a:p>
        </p:txBody>
      </p:sp>
      <p:sp>
        <p:nvSpPr>
          <p:cNvPr id="53268" name="TextBox 90"/>
          <p:cNvSpPr txBox="1">
            <a:spLocks noChangeArrowheads="1"/>
          </p:cNvSpPr>
          <p:nvPr/>
        </p:nvSpPr>
        <p:spPr bwMode="auto">
          <a:xfrm>
            <a:off x="228600" y="4876800"/>
            <a:ext cx="2239963" cy="579438"/>
          </a:xfrm>
          <a:prstGeom prst="rect">
            <a:avLst/>
          </a:prstGeom>
          <a:noFill/>
          <a:ln w="9525">
            <a:noFill/>
            <a:miter lim="800000"/>
            <a:headEnd/>
            <a:tailEnd/>
          </a:ln>
        </p:spPr>
        <p:txBody>
          <a:bodyPr wrap="none">
            <a:prstTxWarp prst="textNoShape">
              <a:avLst/>
            </a:prstTxWarp>
            <a:spAutoFit/>
          </a:bodyPr>
          <a:lstStyle/>
          <a:p>
            <a:r>
              <a:rPr lang="en-US" sz="3200"/>
              <a:t>Confusion?</a:t>
            </a:r>
          </a:p>
        </p:txBody>
      </p:sp>
      <p:cxnSp>
        <p:nvCxnSpPr>
          <p:cNvPr id="25" name="Straight Connector 24"/>
          <p:cNvCxnSpPr/>
          <p:nvPr/>
        </p:nvCxnSpPr>
        <p:spPr>
          <a:xfrm>
            <a:off x="457200" y="6019800"/>
            <a:ext cx="8229600" cy="0"/>
          </a:xfrm>
          <a:prstGeom prst="line">
            <a:avLst/>
          </a:prstGeom>
          <a:ln w="635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270" name="TextBox 27"/>
          <p:cNvSpPr txBox="1">
            <a:spLocks noChangeArrowheads="1"/>
          </p:cNvSpPr>
          <p:nvPr/>
        </p:nvSpPr>
        <p:spPr bwMode="auto">
          <a:xfrm>
            <a:off x="3352800" y="6019800"/>
            <a:ext cx="3098800" cy="579438"/>
          </a:xfrm>
          <a:prstGeom prst="rect">
            <a:avLst/>
          </a:prstGeom>
          <a:noFill/>
          <a:ln w="9525">
            <a:noFill/>
            <a:miter lim="800000"/>
            <a:headEnd/>
            <a:tailEnd/>
          </a:ln>
        </p:spPr>
        <p:txBody>
          <a:bodyPr wrap="none">
            <a:prstTxWarp prst="textNoShape">
              <a:avLst/>
            </a:prstTxWarp>
            <a:spAutoFit/>
          </a:bodyPr>
          <a:lstStyle/>
          <a:p>
            <a:r>
              <a:rPr lang="en-US" sz="3200"/>
              <a:t>Distance to goal</a:t>
            </a:r>
          </a:p>
        </p:txBody>
      </p:sp>
    </p:spTree>
    <p:extLst>
      <p:ext uri="{BB962C8B-B14F-4D97-AF65-F5344CB8AC3E}">
        <p14:creationId xmlns:p14="http://schemas.microsoft.com/office/powerpoint/2010/main" val="12624258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4" descr="C:\Documents and Settings\Yun-En Liu\My Documents\Flex Builder 3\Fractions Prototype\FDG2010\SR_level_3_paths.png"/>
          <p:cNvPicPr>
            <a:picLocks noChangeAspect="1" noChangeArrowheads="1"/>
          </p:cNvPicPr>
          <p:nvPr/>
        </p:nvPicPr>
        <p:blipFill>
          <a:blip r:embed="rId3" cstate="print"/>
          <a:srcRect/>
          <a:stretch>
            <a:fillRect/>
          </a:stretch>
        </p:blipFill>
        <p:spPr bwMode="auto">
          <a:xfrm>
            <a:off x="1333500" y="457200"/>
            <a:ext cx="6248400" cy="6013450"/>
          </a:xfrm>
          <a:prstGeom prst="rect">
            <a:avLst/>
          </a:prstGeom>
          <a:noFill/>
          <a:ln w="9525">
            <a:noFill/>
            <a:miter lim="800000"/>
            <a:headEnd/>
            <a:tailEnd/>
          </a:ln>
        </p:spPr>
      </p:pic>
    </p:spTree>
    <p:extLst>
      <p:ext uri="{BB962C8B-B14F-4D97-AF65-F5344CB8AC3E}">
        <p14:creationId xmlns:p14="http://schemas.microsoft.com/office/powerpoint/2010/main" val="220528939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4" descr="C:\Documents and Settings\Yun-En Liu\My Documents\Flex Builder 3\Fractions Prototype\FDG2010\SR_level_3_paths.png"/>
          <p:cNvPicPr>
            <a:picLocks noChangeAspect="1" noChangeArrowheads="1"/>
          </p:cNvPicPr>
          <p:nvPr/>
        </p:nvPicPr>
        <p:blipFill>
          <a:blip r:embed="rId3" cstate="print"/>
          <a:srcRect/>
          <a:stretch>
            <a:fillRect/>
          </a:stretch>
        </p:blipFill>
        <p:spPr bwMode="auto">
          <a:xfrm>
            <a:off x="1333500" y="457200"/>
            <a:ext cx="6248400" cy="6013450"/>
          </a:xfrm>
          <a:prstGeom prst="rect">
            <a:avLst/>
          </a:prstGeom>
          <a:noFill/>
          <a:ln w="9525">
            <a:noFill/>
            <a:miter lim="800000"/>
            <a:headEnd/>
            <a:tailEnd/>
          </a:ln>
        </p:spPr>
      </p:pic>
      <p:sp>
        <p:nvSpPr>
          <p:cNvPr id="6" name="Right Arrow 5"/>
          <p:cNvSpPr/>
          <p:nvPr/>
        </p:nvSpPr>
        <p:spPr>
          <a:xfrm rot="5400000">
            <a:off x="2971800" y="1143000"/>
            <a:ext cx="1752600" cy="990600"/>
          </a:xfrm>
          <a:prstGeom prst="rightArrow">
            <a:avLst/>
          </a:prstGeom>
          <a:solidFill>
            <a:srgbClr val="FF00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
        <p:nvSpPr>
          <p:cNvPr id="7" name="Oval 6"/>
          <p:cNvSpPr/>
          <p:nvPr/>
        </p:nvSpPr>
        <p:spPr>
          <a:xfrm>
            <a:off x="3352800" y="2514600"/>
            <a:ext cx="914400" cy="914400"/>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dirty="0"/>
          </a:p>
        </p:txBody>
      </p:sp>
    </p:spTree>
    <p:extLst>
      <p:ext uri="{BB962C8B-B14F-4D97-AF65-F5344CB8AC3E}">
        <p14:creationId xmlns:p14="http://schemas.microsoft.com/office/powerpoint/2010/main" val="141516636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a:xfrm>
            <a:off x="182880" y="2468880"/>
            <a:ext cx="5006340" cy="2468880"/>
          </a:xfrm>
          <a:prstGeom prst="rect">
            <a:avLst/>
          </a:prstGeom>
          <a:solidFill>
            <a:schemeClr val="bg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2051" name="Title 1"/>
          <p:cNvSpPr>
            <a:spLocks noGrp="1"/>
          </p:cNvSpPr>
          <p:nvPr>
            <p:ph type="title"/>
          </p:nvPr>
        </p:nvSpPr>
        <p:spPr/>
        <p:txBody>
          <a:bodyPr/>
          <a:lstStyle/>
          <a:p>
            <a:pPr eaLnBrk="1" hangingPunct="1"/>
            <a:r>
              <a:rPr lang="en-US" smtClean="0">
                <a:latin typeface="Arial" charset="0"/>
                <a:cs typeface="Arial" charset="0"/>
              </a:rPr>
              <a:t>Reinforcement Learning problem</a:t>
            </a:r>
          </a:p>
        </p:txBody>
      </p:sp>
      <p:sp>
        <p:nvSpPr>
          <p:cNvPr id="4" name="Smiley Face 3"/>
          <p:cNvSpPr/>
          <p:nvPr/>
        </p:nvSpPr>
        <p:spPr>
          <a:xfrm>
            <a:off x="2377440" y="2743200"/>
            <a:ext cx="822960" cy="82296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5" name="Smiley Face 4"/>
          <p:cNvSpPr/>
          <p:nvPr/>
        </p:nvSpPr>
        <p:spPr>
          <a:xfrm>
            <a:off x="3886200" y="2743200"/>
            <a:ext cx="822960" cy="822960"/>
          </a:xfrm>
          <a:prstGeom prst="smileyFace">
            <a:avLst>
              <a:gd name="adj" fmla="val -4653"/>
            </a:avLst>
          </a:prstGeom>
          <a:solidFill>
            <a:srgbClr val="FF505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6" name="Smiley Face 5"/>
          <p:cNvSpPr/>
          <p:nvPr/>
        </p:nvSpPr>
        <p:spPr>
          <a:xfrm>
            <a:off x="937260" y="2743200"/>
            <a:ext cx="754380" cy="75438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cxnSp>
        <p:nvCxnSpPr>
          <p:cNvPr id="8" name="Straight Arrow Connector 7"/>
          <p:cNvCxnSpPr>
            <a:stCxn id="6" idx="6"/>
            <a:endCxn id="4" idx="2"/>
          </p:cNvCxnSpPr>
          <p:nvPr/>
        </p:nvCxnSpPr>
        <p:spPr>
          <a:xfrm>
            <a:off x="1691640" y="3120390"/>
            <a:ext cx="685800" cy="342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4" idx="6"/>
            <a:endCxn id="5" idx="2"/>
          </p:cNvCxnSpPr>
          <p:nvPr/>
        </p:nvCxnSpPr>
        <p:spPr>
          <a:xfrm>
            <a:off x="3200400" y="3154680"/>
            <a:ext cx="6858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7" name="TextBox 16"/>
          <p:cNvSpPr txBox="1">
            <a:spLocks noChangeArrowheads="1"/>
          </p:cNvSpPr>
          <p:nvPr/>
        </p:nvSpPr>
        <p:spPr bwMode="auto">
          <a:xfrm>
            <a:off x="182880" y="2811780"/>
            <a:ext cx="627222" cy="63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3600" b="1"/>
              <a:t>…</a:t>
            </a:r>
          </a:p>
        </p:txBody>
      </p:sp>
      <p:cxnSp>
        <p:nvCxnSpPr>
          <p:cNvPr id="19" name="Straight Arrow Connector 18"/>
          <p:cNvCxnSpPr/>
          <p:nvPr/>
        </p:nvCxnSpPr>
        <p:spPr>
          <a:xfrm>
            <a:off x="4709160" y="3154680"/>
            <a:ext cx="68580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9" name="TextBox 19"/>
          <p:cNvSpPr txBox="1">
            <a:spLocks noChangeArrowheads="1"/>
          </p:cNvSpPr>
          <p:nvPr/>
        </p:nvSpPr>
        <p:spPr bwMode="auto">
          <a:xfrm>
            <a:off x="5532120" y="2674620"/>
            <a:ext cx="614363" cy="105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sz="6300">
                <a:latin typeface="Arial" charset="0"/>
                <a:cs typeface="Arial" charset="0"/>
              </a:rPr>
              <a:t>?</a:t>
            </a:r>
          </a:p>
        </p:txBody>
      </p:sp>
      <p:cxnSp>
        <p:nvCxnSpPr>
          <p:cNvPr id="24" name="Straight Arrow Connector 23"/>
          <p:cNvCxnSpPr/>
          <p:nvPr/>
        </p:nvCxnSpPr>
        <p:spPr>
          <a:xfrm flipV="1">
            <a:off x="6080760" y="2468880"/>
            <a:ext cx="685800" cy="4114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6217920" y="3291840"/>
            <a:ext cx="891540" cy="685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6080760" y="3703320"/>
            <a:ext cx="617220" cy="4800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63" name="Rectangle 2"/>
          <p:cNvSpPr>
            <a:spLocks noChangeArrowheads="1"/>
          </p:cNvSpPr>
          <p:nvPr/>
        </p:nvSpPr>
        <p:spPr bwMode="auto">
          <a:xfrm>
            <a:off x="0" y="25690"/>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64" name="Rectangle 4"/>
          <p:cNvSpPr>
            <a:spLocks noChangeArrowheads="1"/>
          </p:cNvSpPr>
          <p:nvPr/>
        </p:nvSpPr>
        <p:spPr bwMode="auto">
          <a:xfrm>
            <a:off x="0" y="25690"/>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65" name="Rectangle 5"/>
          <p:cNvSpPr>
            <a:spLocks noChangeArrowheads="1"/>
          </p:cNvSpPr>
          <p:nvPr/>
        </p:nvSpPr>
        <p:spPr bwMode="auto">
          <a:xfrm>
            <a:off x="0" y="900086"/>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66" name="Rectangle 7"/>
          <p:cNvSpPr>
            <a:spLocks noChangeArrowheads="1"/>
          </p:cNvSpPr>
          <p:nvPr/>
        </p:nvSpPr>
        <p:spPr bwMode="auto">
          <a:xfrm>
            <a:off x="0" y="25690"/>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67" name="Rectangle 8"/>
          <p:cNvSpPr>
            <a:spLocks noChangeArrowheads="1"/>
          </p:cNvSpPr>
          <p:nvPr/>
        </p:nvSpPr>
        <p:spPr bwMode="auto">
          <a:xfrm>
            <a:off x="0" y="788643"/>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68" name="Rectangle 10"/>
          <p:cNvSpPr>
            <a:spLocks noChangeArrowheads="1"/>
          </p:cNvSpPr>
          <p:nvPr/>
        </p:nvSpPr>
        <p:spPr bwMode="auto">
          <a:xfrm>
            <a:off x="0" y="25690"/>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69" name="Rectangle 11"/>
          <p:cNvSpPr>
            <a:spLocks noChangeArrowheads="1"/>
          </p:cNvSpPr>
          <p:nvPr/>
        </p:nvSpPr>
        <p:spPr bwMode="auto">
          <a:xfrm>
            <a:off x="0" y="788643"/>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70" name="Rectangle 13"/>
          <p:cNvSpPr>
            <a:spLocks noChangeArrowheads="1"/>
          </p:cNvSpPr>
          <p:nvPr/>
        </p:nvSpPr>
        <p:spPr bwMode="auto">
          <a:xfrm>
            <a:off x="0" y="25690"/>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71" name="Rectangle 14"/>
          <p:cNvSpPr>
            <a:spLocks noChangeArrowheads="1"/>
          </p:cNvSpPr>
          <p:nvPr/>
        </p:nvSpPr>
        <p:spPr bwMode="auto">
          <a:xfrm>
            <a:off x="0" y="788643"/>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72" name="Rectangle 16"/>
          <p:cNvSpPr>
            <a:spLocks noChangeArrowheads="1"/>
          </p:cNvSpPr>
          <p:nvPr/>
        </p:nvSpPr>
        <p:spPr bwMode="auto">
          <a:xfrm>
            <a:off x="0" y="25690"/>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73" name="Rectangle 17"/>
          <p:cNvSpPr>
            <a:spLocks noChangeArrowheads="1"/>
          </p:cNvSpPr>
          <p:nvPr/>
        </p:nvSpPr>
        <p:spPr bwMode="auto">
          <a:xfrm>
            <a:off x="0" y="788643"/>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74" name="Rectangle 19"/>
          <p:cNvSpPr>
            <a:spLocks noChangeArrowheads="1"/>
          </p:cNvSpPr>
          <p:nvPr/>
        </p:nvSpPr>
        <p:spPr bwMode="auto">
          <a:xfrm>
            <a:off x="0" y="25690"/>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75" name="Rectangle 20"/>
          <p:cNvSpPr>
            <a:spLocks noChangeArrowheads="1"/>
          </p:cNvSpPr>
          <p:nvPr/>
        </p:nvSpPr>
        <p:spPr bwMode="auto">
          <a:xfrm>
            <a:off x="0" y="788643"/>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76" name="Rectangle 22"/>
          <p:cNvSpPr>
            <a:spLocks noChangeArrowheads="1"/>
          </p:cNvSpPr>
          <p:nvPr/>
        </p:nvSpPr>
        <p:spPr bwMode="auto">
          <a:xfrm>
            <a:off x="0" y="25690"/>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77" name="Rectangle 23"/>
          <p:cNvSpPr>
            <a:spLocks noChangeArrowheads="1"/>
          </p:cNvSpPr>
          <p:nvPr/>
        </p:nvSpPr>
        <p:spPr bwMode="auto">
          <a:xfrm>
            <a:off x="0" y="788643"/>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78" name="Rectangle 25"/>
          <p:cNvSpPr>
            <a:spLocks noChangeArrowheads="1"/>
          </p:cNvSpPr>
          <p:nvPr/>
        </p:nvSpPr>
        <p:spPr bwMode="auto">
          <a:xfrm>
            <a:off x="0" y="25690"/>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79" name="Rectangle 26"/>
          <p:cNvSpPr>
            <a:spLocks noChangeArrowheads="1"/>
          </p:cNvSpPr>
          <p:nvPr/>
        </p:nvSpPr>
        <p:spPr bwMode="auto">
          <a:xfrm>
            <a:off x="0" y="788643"/>
            <a:ext cx="166264" cy="36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nchor="ctr">
            <a:spAutoFit/>
          </a:bodyPr>
          <a:lstStyle/>
          <a:p>
            <a:endParaRPr lang="en-US"/>
          </a:p>
        </p:txBody>
      </p:sp>
      <p:sp>
        <p:nvSpPr>
          <p:cNvPr id="2080" name="TextBox 65"/>
          <p:cNvSpPr txBox="1">
            <a:spLocks noChangeArrowheads="1"/>
          </p:cNvSpPr>
          <p:nvPr/>
        </p:nvSpPr>
        <p:spPr bwMode="auto">
          <a:xfrm>
            <a:off x="525780" y="5074920"/>
            <a:ext cx="7692390" cy="66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endParaRPr lang="en-US" sz="1100">
              <a:latin typeface="Arial" charset="0"/>
              <a:cs typeface="Arial" charset="0"/>
            </a:endParaRPr>
          </a:p>
          <a:p>
            <a:pPr eaLnBrk="1" hangingPunct="1"/>
            <a:r>
              <a:rPr lang="en-US" sz="2700">
                <a:latin typeface="Arial" charset="0"/>
                <a:cs typeface="Arial" charset="0"/>
              </a:rPr>
              <a:t>Goal: Maximize student’s learning &amp; engagement</a:t>
            </a:r>
          </a:p>
        </p:txBody>
      </p:sp>
      <p:pic>
        <p:nvPicPr>
          <p:cNvPr id="2081" name="Picture 2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2940" y="3634740"/>
            <a:ext cx="1165860" cy="1194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2" name="Picture 3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0280" y="3703320"/>
            <a:ext cx="1097280" cy="1117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3" name="Picture 3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2300" y="1645920"/>
            <a:ext cx="1157288" cy="1165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4" name="Picture 3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49040" y="3703320"/>
            <a:ext cx="1097280" cy="110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5" name="Picture 3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83780" y="2880360"/>
            <a:ext cx="1165860" cy="1193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6" name="Picture 3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697980" y="4114800"/>
            <a:ext cx="1132999" cy="1160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90332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Challenge:</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hard to make an entertaining game</a:t>
            </a:r>
          </a:p>
          <a:p>
            <a:pPr marL="514350" indent="-514350">
              <a:buFont typeface="+mj-lt"/>
              <a:buAutoNum type="arabicPeriod"/>
            </a:pPr>
            <a:r>
              <a:rPr lang="en-US" dirty="0" smtClean="0"/>
              <a:t>even harder do it and solve a hard problem</a:t>
            </a:r>
          </a:p>
          <a:p>
            <a:pPr lvl="1"/>
            <a:r>
              <a:rPr lang="en-US" dirty="0" smtClean="0"/>
              <a:t>constraints on game design</a:t>
            </a:r>
          </a:p>
          <a:p>
            <a:pPr lvl="1"/>
            <a:r>
              <a:rPr lang="en-US" dirty="0"/>
              <a:t>m</a:t>
            </a:r>
            <a:r>
              <a:rPr lang="en-US" dirty="0" smtClean="0"/>
              <a:t>ake real discovery, really learn something</a:t>
            </a:r>
          </a:p>
          <a:p>
            <a:pPr lvl="1"/>
            <a:r>
              <a:rPr lang="en-US" dirty="0" smtClean="0"/>
              <a:t>Long term involvement</a:t>
            </a:r>
          </a:p>
          <a:p>
            <a:r>
              <a:rPr lang="en-US" dirty="0" smtClean="0"/>
              <a:t>cannot separate the two </a:t>
            </a:r>
            <a:r>
              <a:rPr lang="en-US" dirty="0" smtClean="0"/>
              <a:t>objectives</a:t>
            </a:r>
          </a:p>
          <a:p>
            <a:r>
              <a:rPr lang="en-US" dirty="0" smtClean="0"/>
              <a:t>Very different than standard game design</a:t>
            </a:r>
            <a:endParaRPr lang="en-US" dirty="0" smtClean="0"/>
          </a:p>
        </p:txBody>
      </p:sp>
    </p:spTree>
    <p:extLst>
      <p:ext uri="{BB962C8B-B14F-4D97-AF65-F5344CB8AC3E}">
        <p14:creationId xmlns:p14="http://schemas.microsoft.com/office/powerpoint/2010/main" val="171492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Box 4"/>
          <p:cNvSpPr txBox="1">
            <a:spLocks noChangeArrowheads="1"/>
          </p:cNvSpPr>
          <p:nvPr/>
        </p:nvSpPr>
        <p:spPr bwMode="auto">
          <a:xfrm>
            <a:off x="525780" y="2674620"/>
            <a:ext cx="1303020" cy="82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1-0</a:t>
            </a:r>
          </a:p>
          <a:p>
            <a:pPr eaLnBrk="1" hangingPunct="1"/>
            <a:endParaRPr lang="en-US">
              <a:latin typeface="Arial" charset="0"/>
              <a:cs typeface="Arial" charset="0"/>
            </a:endParaRPr>
          </a:p>
        </p:txBody>
      </p:sp>
      <p:sp>
        <p:nvSpPr>
          <p:cNvPr id="10" name="Smiley Face 9"/>
          <p:cNvSpPr/>
          <p:nvPr/>
        </p:nvSpPr>
        <p:spPr>
          <a:xfrm>
            <a:off x="2034540" y="336042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1" name="Smiley Face 10"/>
          <p:cNvSpPr/>
          <p:nvPr/>
        </p:nvSpPr>
        <p:spPr>
          <a:xfrm>
            <a:off x="3200400" y="329184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2" name="Smiley Face 11"/>
          <p:cNvSpPr/>
          <p:nvPr/>
        </p:nvSpPr>
        <p:spPr>
          <a:xfrm>
            <a:off x="5120640" y="377190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3" name="Smiley Face 12"/>
          <p:cNvSpPr/>
          <p:nvPr/>
        </p:nvSpPr>
        <p:spPr>
          <a:xfrm>
            <a:off x="5943600" y="438912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4" name="Smiley Face 13"/>
          <p:cNvSpPr/>
          <p:nvPr/>
        </p:nvSpPr>
        <p:spPr>
          <a:xfrm>
            <a:off x="4229100" y="329184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5" name="Smiley Face 14"/>
          <p:cNvSpPr/>
          <p:nvPr/>
        </p:nvSpPr>
        <p:spPr>
          <a:xfrm>
            <a:off x="5326380" y="233172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6" name="Smiley Face 15"/>
          <p:cNvSpPr/>
          <p:nvPr/>
        </p:nvSpPr>
        <p:spPr>
          <a:xfrm>
            <a:off x="6355080" y="185166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8" name="Smiley Face 17"/>
          <p:cNvSpPr/>
          <p:nvPr/>
        </p:nvSpPr>
        <p:spPr>
          <a:xfrm>
            <a:off x="6629400" y="486918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9" name="Smiley Face 18"/>
          <p:cNvSpPr/>
          <p:nvPr/>
        </p:nvSpPr>
        <p:spPr>
          <a:xfrm>
            <a:off x="7383780" y="521208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20" name="Smiley Face 19"/>
          <p:cNvSpPr/>
          <p:nvPr/>
        </p:nvSpPr>
        <p:spPr>
          <a:xfrm>
            <a:off x="8275320" y="5623560"/>
            <a:ext cx="548640" cy="548640"/>
          </a:xfrm>
          <a:prstGeom prst="smileyFac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21" name="Smiley Face 20"/>
          <p:cNvSpPr/>
          <p:nvPr/>
        </p:nvSpPr>
        <p:spPr>
          <a:xfrm>
            <a:off x="7520940" y="1508760"/>
            <a:ext cx="548640" cy="548640"/>
          </a:xfrm>
          <a:prstGeom prst="smileyFace">
            <a:avLst>
              <a:gd name="adj" fmla="val -465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cxnSp>
        <p:nvCxnSpPr>
          <p:cNvPr id="23" name="Straight Arrow Connector 22"/>
          <p:cNvCxnSpPr/>
          <p:nvPr/>
        </p:nvCxnSpPr>
        <p:spPr>
          <a:xfrm flipV="1">
            <a:off x="1211580" y="2526030"/>
            <a:ext cx="834390" cy="8343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514600" y="2331720"/>
            <a:ext cx="548640"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6"/>
            <a:endCxn id="14" idx="2"/>
          </p:cNvCxnSpPr>
          <p:nvPr/>
        </p:nvCxnSpPr>
        <p:spPr>
          <a:xfrm>
            <a:off x="3749040" y="3566160"/>
            <a:ext cx="480060" cy="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5" idx="3"/>
          </p:cNvCxnSpPr>
          <p:nvPr/>
        </p:nvCxnSpPr>
        <p:spPr>
          <a:xfrm flipV="1">
            <a:off x="4709160" y="2800350"/>
            <a:ext cx="697230" cy="56007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5" idx="7"/>
            <a:endCxn id="16" idx="2"/>
          </p:cNvCxnSpPr>
          <p:nvPr/>
        </p:nvCxnSpPr>
        <p:spPr>
          <a:xfrm flipV="1">
            <a:off x="5795010" y="2125980"/>
            <a:ext cx="560070" cy="28575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1" idx="2"/>
          </p:cNvCxnSpPr>
          <p:nvPr/>
        </p:nvCxnSpPr>
        <p:spPr>
          <a:xfrm flipV="1">
            <a:off x="6903720" y="1783080"/>
            <a:ext cx="617220" cy="20574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a:spLocks noChangeArrowheads="1"/>
          </p:cNvSpPr>
          <p:nvPr/>
        </p:nvSpPr>
        <p:spPr bwMode="auto">
          <a:xfrm>
            <a:off x="1965960" y="2880360"/>
            <a:ext cx="783356"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1-1b</a:t>
            </a:r>
          </a:p>
        </p:txBody>
      </p:sp>
      <p:sp>
        <p:nvSpPr>
          <p:cNvPr id="42" name="TextBox 41"/>
          <p:cNvSpPr txBox="1">
            <a:spLocks noChangeArrowheads="1"/>
          </p:cNvSpPr>
          <p:nvPr/>
        </p:nvSpPr>
        <p:spPr bwMode="auto">
          <a:xfrm>
            <a:off x="3268980" y="2880360"/>
            <a:ext cx="6118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1-2</a:t>
            </a:r>
          </a:p>
        </p:txBody>
      </p:sp>
      <p:sp>
        <p:nvSpPr>
          <p:cNvPr id="43" name="TextBox 42"/>
          <p:cNvSpPr txBox="1">
            <a:spLocks noChangeArrowheads="1"/>
          </p:cNvSpPr>
          <p:nvPr/>
        </p:nvSpPr>
        <p:spPr bwMode="auto">
          <a:xfrm>
            <a:off x="4160520" y="2880360"/>
            <a:ext cx="6118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1-3</a:t>
            </a:r>
          </a:p>
        </p:txBody>
      </p:sp>
      <p:sp>
        <p:nvSpPr>
          <p:cNvPr id="44" name="TextBox 43"/>
          <p:cNvSpPr txBox="1">
            <a:spLocks noChangeArrowheads="1"/>
          </p:cNvSpPr>
          <p:nvPr/>
        </p:nvSpPr>
        <p:spPr bwMode="auto">
          <a:xfrm>
            <a:off x="5326380" y="1851660"/>
            <a:ext cx="6118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2-0</a:t>
            </a:r>
          </a:p>
        </p:txBody>
      </p:sp>
      <p:sp>
        <p:nvSpPr>
          <p:cNvPr id="45" name="TextBox 44"/>
          <p:cNvSpPr txBox="1">
            <a:spLocks noChangeArrowheads="1"/>
          </p:cNvSpPr>
          <p:nvPr/>
        </p:nvSpPr>
        <p:spPr bwMode="auto">
          <a:xfrm>
            <a:off x="6355080" y="1440180"/>
            <a:ext cx="6118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3-0</a:t>
            </a:r>
          </a:p>
        </p:txBody>
      </p:sp>
      <p:sp>
        <p:nvSpPr>
          <p:cNvPr id="49" name="Smiley Face 48"/>
          <p:cNvSpPr/>
          <p:nvPr/>
        </p:nvSpPr>
        <p:spPr>
          <a:xfrm>
            <a:off x="3063240" y="205740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50" name="TextBox 49"/>
          <p:cNvSpPr txBox="1">
            <a:spLocks noChangeArrowheads="1"/>
          </p:cNvSpPr>
          <p:nvPr/>
        </p:nvSpPr>
        <p:spPr bwMode="auto">
          <a:xfrm>
            <a:off x="3131820" y="1645920"/>
            <a:ext cx="6118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1-2</a:t>
            </a:r>
          </a:p>
        </p:txBody>
      </p:sp>
      <p:sp>
        <p:nvSpPr>
          <p:cNvPr id="51" name="TextBox 50"/>
          <p:cNvSpPr txBox="1">
            <a:spLocks noChangeArrowheads="1"/>
          </p:cNvSpPr>
          <p:nvPr/>
        </p:nvSpPr>
        <p:spPr bwMode="auto">
          <a:xfrm>
            <a:off x="1897380" y="1714500"/>
            <a:ext cx="783356"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1-1a</a:t>
            </a:r>
          </a:p>
        </p:txBody>
      </p:sp>
      <p:cxnSp>
        <p:nvCxnSpPr>
          <p:cNvPr id="55" name="Straight Arrow Connector 54"/>
          <p:cNvCxnSpPr/>
          <p:nvPr/>
        </p:nvCxnSpPr>
        <p:spPr>
          <a:xfrm>
            <a:off x="2583180" y="3634740"/>
            <a:ext cx="617220" cy="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611880" y="2400300"/>
            <a:ext cx="548640" cy="109728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8" name="Smiley Face 57"/>
          <p:cNvSpPr/>
          <p:nvPr/>
        </p:nvSpPr>
        <p:spPr>
          <a:xfrm>
            <a:off x="1965960" y="205740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cxnSp>
        <p:nvCxnSpPr>
          <p:cNvPr id="59" name="Straight Arrow Connector 58"/>
          <p:cNvCxnSpPr>
            <a:stCxn id="14" idx="6"/>
            <a:endCxn id="12" idx="1"/>
          </p:cNvCxnSpPr>
          <p:nvPr/>
        </p:nvCxnSpPr>
        <p:spPr>
          <a:xfrm>
            <a:off x="4777740" y="3566160"/>
            <a:ext cx="422910" cy="2857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2" idx="5"/>
            <a:endCxn id="13" idx="1"/>
          </p:cNvCxnSpPr>
          <p:nvPr/>
        </p:nvCxnSpPr>
        <p:spPr>
          <a:xfrm>
            <a:off x="5589270" y="4240530"/>
            <a:ext cx="434340" cy="22860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endCxn id="89" idx="1"/>
          </p:cNvCxnSpPr>
          <p:nvPr/>
        </p:nvCxnSpPr>
        <p:spPr>
          <a:xfrm>
            <a:off x="6492240" y="4800600"/>
            <a:ext cx="217170" cy="14859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89" idx="5"/>
            <a:endCxn id="19" idx="2"/>
          </p:cNvCxnSpPr>
          <p:nvPr/>
        </p:nvCxnSpPr>
        <p:spPr>
          <a:xfrm>
            <a:off x="7098030" y="5337810"/>
            <a:ext cx="285750" cy="14859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87" idx="6"/>
            <a:endCxn id="20" idx="1"/>
          </p:cNvCxnSpPr>
          <p:nvPr/>
        </p:nvCxnSpPr>
        <p:spPr>
          <a:xfrm>
            <a:off x="7932420" y="5486400"/>
            <a:ext cx="422910" cy="21717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sp>
        <p:nvSpPr>
          <p:cNvPr id="74" name="TextBox 73"/>
          <p:cNvSpPr txBox="1">
            <a:spLocks noChangeArrowheads="1"/>
          </p:cNvSpPr>
          <p:nvPr/>
        </p:nvSpPr>
        <p:spPr bwMode="auto">
          <a:xfrm>
            <a:off x="7520940" y="1028700"/>
            <a:ext cx="13009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Transfer</a:t>
            </a:r>
          </a:p>
        </p:txBody>
      </p:sp>
      <p:sp>
        <p:nvSpPr>
          <p:cNvPr id="75" name="TextBox 74"/>
          <p:cNvSpPr txBox="1">
            <a:spLocks noChangeArrowheads="1"/>
          </p:cNvSpPr>
          <p:nvPr/>
        </p:nvSpPr>
        <p:spPr bwMode="auto">
          <a:xfrm>
            <a:off x="5189220" y="3291840"/>
            <a:ext cx="6118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1-4</a:t>
            </a:r>
          </a:p>
        </p:txBody>
      </p:sp>
      <p:sp>
        <p:nvSpPr>
          <p:cNvPr id="76" name="TextBox 75"/>
          <p:cNvSpPr txBox="1">
            <a:spLocks noChangeArrowheads="1"/>
          </p:cNvSpPr>
          <p:nvPr/>
        </p:nvSpPr>
        <p:spPr bwMode="auto">
          <a:xfrm>
            <a:off x="6012180" y="3909060"/>
            <a:ext cx="6118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1-5</a:t>
            </a:r>
          </a:p>
        </p:txBody>
      </p:sp>
      <p:sp>
        <p:nvSpPr>
          <p:cNvPr id="77" name="TextBox 76"/>
          <p:cNvSpPr txBox="1">
            <a:spLocks noChangeArrowheads="1"/>
          </p:cNvSpPr>
          <p:nvPr/>
        </p:nvSpPr>
        <p:spPr bwMode="auto">
          <a:xfrm>
            <a:off x="6766560" y="4457700"/>
            <a:ext cx="6118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2-0</a:t>
            </a:r>
          </a:p>
        </p:txBody>
      </p:sp>
      <p:sp>
        <p:nvSpPr>
          <p:cNvPr id="78" name="TextBox 77"/>
          <p:cNvSpPr txBox="1">
            <a:spLocks noChangeArrowheads="1"/>
          </p:cNvSpPr>
          <p:nvPr/>
        </p:nvSpPr>
        <p:spPr bwMode="auto">
          <a:xfrm>
            <a:off x="7589520" y="4732020"/>
            <a:ext cx="6118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3-0</a:t>
            </a:r>
          </a:p>
        </p:txBody>
      </p:sp>
      <p:sp>
        <p:nvSpPr>
          <p:cNvPr id="79" name="TextBox 78"/>
          <p:cNvSpPr txBox="1">
            <a:spLocks noChangeArrowheads="1"/>
          </p:cNvSpPr>
          <p:nvPr/>
        </p:nvSpPr>
        <p:spPr bwMode="auto">
          <a:xfrm>
            <a:off x="7956709" y="5212080"/>
            <a:ext cx="13009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Transfer</a:t>
            </a:r>
          </a:p>
        </p:txBody>
      </p:sp>
      <p:sp>
        <p:nvSpPr>
          <p:cNvPr id="80" name="Smiley Face 79"/>
          <p:cNvSpPr/>
          <p:nvPr/>
        </p:nvSpPr>
        <p:spPr>
          <a:xfrm>
            <a:off x="6355080" y="1851660"/>
            <a:ext cx="548640" cy="548640"/>
          </a:xfrm>
          <a:prstGeom prst="smileyFace">
            <a:avLst>
              <a:gd name="adj" fmla="val 4653"/>
            </a:avLst>
          </a:prstGeom>
          <a:solidFill>
            <a:srgbClr val="FF1B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83" name="Smiley Face 82"/>
          <p:cNvSpPr/>
          <p:nvPr/>
        </p:nvSpPr>
        <p:spPr>
          <a:xfrm>
            <a:off x="5326380" y="2331720"/>
            <a:ext cx="548640" cy="548640"/>
          </a:xfrm>
          <a:prstGeom prst="smileyFace">
            <a:avLst>
              <a:gd name="adj" fmla="val 4653"/>
            </a:avLst>
          </a:prstGeom>
          <a:solidFill>
            <a:srgbClr val="FF2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84" name="Smiley Face 83"/>
          <p:cNvSpPr/>
          <p:nvPr/>
        </p:nvSpPr>
        <p:spPr>
          <a:xfrm>
            <a:off x="4229100" y="3291840"/>
            <a:ext cx="548640" cy="548640"/>
          </a:xfrm>
          <a:prstGeom prst="smileyFace">
            <a:avLst>
              <a:gd name="adj" fmla="val 4653"/>
            </a:avLst>
          </a:prstGeom>
          <a:solidFill>
            <a:srgbClr val="FF4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85" name="Smiley Face 84"/>
          <p:cNvSpPr/>
          <p:nvPr/>
        </p:nvSpPr>
        <p:spPr>
          <a:xfrm>
            <a:off x="3063240" y="2057400"/>
            <a:ext cx="548640" cy="548640"/>
          </a:xfrm>
          <a:prstGeom prst="smileyFace">
            <a:avLst>
              <a:gd name="adj" fmla="val -176"/>
            </a:avLst>
          </a:prstGeom>
          <a:solidFill>
            <a:srgbClr val="FF5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86" name="Smiley Face 85"/>
          <p:cNvSpPr/>
          <p:nvPr/>
        </p:nvSpPr>
        <p:spPr>
          <a:xfrm>
            <a:off x="1965960" y="2057400"/>
            <a:ext cx="548640" cy="548640"/>
          </a:xfrm>
          <a:prstGeom prst="smileyFace">
            <a:avLst>
              <a:gd name="adj" fmla="val 4653"/>
            </a:avLst>
          </a:prstGeom>
          <a:solidFill>
            <a:srgbClr val="FF61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87" name="Smiley Face 86"/>
          <p:cNvSpPr/>
          <p:nvPr/>
        </p:nvSpPr>
        <p:spPr>
          <a:xfrm>
            <a:off x="7383780" y="5212080"/>
            <a:ext cx="548640" cy="548640"/>
          </a:xfrm>
          <a:prstGeom prst="smileyFace">
            <a:avLst/>
          </a:prstGeom>
          <a:solidFill>
            <a:srgbClr val="47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89" name="Smiley Face 88"/>
          <p:cNvSpPr/>
          <p:nvPr/>
        </p:nvSpPr>
        <p:spPr>
          <a:xfrm>
            <a:off x="6629400" y="4869180"/>
            <a:ext cx="548640" cy="548640"/>
          </a:xfrm>
          <a:prstGeom prst="smileyFace">
            <a:avLst/>
          </a:prstGeom>
          <a:solidFill>
            <a:srgbClr val="75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90" name="Smiley Face 89"/>
          <p:cNvSpPr/>
          <p:nvPr/>
        </p:nvSpPr>
        <p:spPr>
          <a:xfrm>
            <a:off x="5943600" y="4389120"/>
            <a:ext cx="548640" cy="548640"/>
          </a:xfrm>
          <a:prstGeom prst="smileyFace">
            <a:avLst>
              <a:gd name="adj" fmla="val -175"/>
            </a:avLst>
          </a:prstGeom>
          <a:solidFill>
            <a:srgbClr val="8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91" name="Smiley Face 90"/>
          <p:cNvSpPr/>
          <p:nvPr/>
        </p:nvSpPr>
        <p:spPr>
          <a:xfrm>
            <a:off x="5120640" y="3771900"/>
            <a:ext cx="548640" cy="548640"/>
          </a:xfrm>
          <a:prstGeom prst="smileyFace">
            <a:avLst>
              <a:gd name="adj" fmla="val 176"/>
            </a:avLst>
          </a:prstGeom>
          <a:solidFill>
            <a:srgbClr val="AD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94" name="Smiley Face 93"/>
          <p:cNvSpPr/>
          <p:nvPr/>
        </p:nvSpPr>
        <p:spPr>
          <a:xfrm>
            <a:off x="3200400" y="3291840"/>
            <a:ext cx="548640" cy="548640"/>
          </a:xfrm>
          <a:prstGeom prst="smileyFace">
            <a:avLst>
              <a:gd name="adj" fmla="val 176"/>
            </a:avLst>
          </a:prstGeom>
          <a:solidFill>
            <a:srgbClr val="C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95" name="Smiley Face 94"/>
          <p:cNvSpPr/>
          <p:nvPr/>
        </p:nvSpPr>
        <p:spPr>
          <a:xfrm>
            <a:off x="2034540" y="3360420"/>
            <a:ext cx="548640" cy="548640"/>
          </a:xfrm>
          <a:prstGeom prst="smileyFace">
            <a:avLst>
              <a:gd name="adj" fmla="val 176"/>
            </a:avLst>
          </a:prstGeom>
          <a:solidFill>
            <a:srgbClr val="FFE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96" name="Smiley Face 95"/>
          <p:cNvSpPr/>
          <p:nvPr/>
        </p:nvSpPr>
        <p:spPr>
          <a:xfrm>
            <a:off x="4229100" y="3291840"/>
            <a:ext cx="548640" cy="548640"/>
          </a:xfrm>
          <a:prstGeom prst="smileyFace">
            <a:avLst/>
          </a:prstGeom>
          <a:solidFill>
            <a:srgbClr val="C2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97" name="Smiley Face 96"/>
          <p:cNvSpPr/>
          <p:nvPr/>
        </p:nvSpPr>
        <p:spPr>
          <a:xfrm>
            <a:off x="3063240" y="2057400"/>
            <a:ext cx="548640" cy="548640"/>
          </a:xfrm>
          <a:prstGeom prst="smileyFace">
            <a:avLst>
              <a:gd name="adj" fmla="val 175"/>
            </a:avLst>
          </a:prstGeom>
          <a:solidFill>
            <a:srgbClr val="C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98" name="Smiley Face 97"/>
          <p:cNvSpPr/>
          <p:nvPr/>
        </p:nvSpPr>
        <p:spPr>
          <a:xfrm>
            <a:off x="1965960" y="2057400"/>
            <a:ext cx="548640" cy="548640"/>
          </a:xfrm>
          <a:prstGeom prst="smileyFace">
            <a:avLst>
              <a:gd name="adj" fmla="val 4653"/>
            </a:avLst>
          </a:prstGeom>
          <a:solidFill>
            <a:srgbClr val="DD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cxnSp>
        <p:nvCxnSpPr>
          <p:cNvPr id="52" name="Straight Arrow Connector 51"/>
          <p:cNvCxnSpPr/>
          <p:nvPr/>
        </p:nvCxnSpPr>
        <p:spPr>
          <a:xfrm flipV="1">
            <a:off x="1143000" y="3703320"/>
            <a:ext cx="822960" cy="13716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4777740" y="3566160"/>
            <a:ext cx="422910" cy="285750"/>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sp>
        <p:nvSpPr>
          <p:cNvPr id="119" name="Smiley Face 118"/>
          <p:cNvSpPr/>
          <p:nvPr/>
        </p:nvSpPr>
        <p:spPr>
          <a:xfrm>
            <a:off x="594360" y="377190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20" name="Smiley Face 119"/>
          <p:cNvSpPr/>
          <p:nvPr/>
        </p:nvSpPr>
        <p:spPr>
          <a:xfrm>
            <a:off x="594360" y="308610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18" name="Smiley Face 117"/>
          <p:cNvSpPr/>
          <p:nvPr/>
        </p:nvSpPr>
        <p:spPr>
          <a:xfrm>
            <a:off x="594360" y="3086100"/>
            <a:ext cx="548640" cy="548640"/>
          </a:xfrm>
          <a:prstGeom prst="smileyFace">
            <a:avLst>
              <a:gd name="adj" fmla="val 176"/>
            </a:avLst>
          </a:prstGeom>
          <a:solidFill>
            <a:srgbClr val="FF7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13" name="Smiley Face 112"/>
          <p:cNvSpPr/>
          <p:nvPr/>
        </p:nvSpPr>
        <p:spPr>
          <a:xfrm>
            <a:off x="594360" y="3086100"/>
            <a:ext cx="548640" cy="548640"/>
          </a:xfrm>
          <a:prstGeom prst="smileyFace">
            <a:avLst>
              <a:gd name="adj" fmla="val -78"/>
            </a:avLst>
          </a:prstGeom>
          <a:solidFill>
            <a:srgbClr val="FFE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14" name="Smiley Face 113"/>
          <p:cNvSpPr/>
          <p:nvPr/>
        </p:nvSpPr>
        <p:spPr>
          <a:xfrm>
            <a:off x="594360" y="3771900"/>
            <a:ext cx="548640" cy="548640"/>
          </a:xfrm>
          <a:prstGeom prst="smileyFace">
            <a:avLst>
              <a:gd name="adj" fmla="val 4653"/>
            </a:avLst>
          </a:prstGeom>
          <a:solidFill>
            <a:srgbClr val="FFEE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24" name="Freeform 123"/>
          <p:cNvSpPr/>
          <p:nvPr/>
        </p:nvSpPr>
        <p:spPr>
          <a:xfrm>
            <a:off x="314325" y="808673"/>
            <a:ext cx="9615488" cy="6049328"/>
          </a:xfrm>
          <a:custGeom>
            <a:avLst/>
            <a:gdLst>
              <a:gd name="connsiteX0" fmla="*/ 1075899 w 10829499"/>
              <a:gd name="connsiteY0" fmla="*/ 1044054 h 6721523"/>
              <a:gd name="connsiteX1" fmla="*/ 311624 w 10829499"/>
              <a:gd name="connsiteY1" fmla="*/ 4415051 h 6721523"/>
              <a:gd name="connsiteX2" fmla="*/ 2945642 w 10829499"/>
              <a:gd name="connsiteY2" fmla="*/ 2231410 h 6721523"/>
              <a:gd name="connsiteX3" fmla="*/ 7203744 w 10829499"/>
              <a:gd name="connsiteY3" fmla="*/ 5561463 h 6721523"/>
              <a:gd name="connsiteX4" fmla="*/ 10219899 w 10829499"/>
              <a:gd name="connsiteY4" fmla="*/ 5929953 h 6721523"/>
              <a:gd name="connsiteX5" fmla="*/ 3546144 w 10829499"/>
              <a:gd name="connsiteY5" fmla="*/ 812042 h 6721523"/>
              <a:gd name="connsiteX6" fmla="*/ 1075899 w 10829499"/>
              <a:gd name="connsiteY6" fmla="*/ 1044054 h 6721523"/>
              <a:gd name="connsiteX0" fmla="*/ 930323 w 10683923"/>
              <a:gd name="connsiteY0" fmla="*/ 1044054 h 6721523"/>
              <a:gd name="connsiteX1" fmla="*/ 311624 w 10683923"/>
              <a:gd name="connsiteY1" fmla="*/ 3292523 h 6721523"/>
              <a:gd name="connsiteX2" fmla="*/ 2800066 w 10683923"/>
              <a:gd name="connsiteY2" fmla="*/ 2231410 h 6721523"/>
              <a:gd name="connsiteX3" fmla="*/ 7058168 w 10683923"/>
              <a:gd name="connsiteY3" fmla="*/ 5561463 h 6721523"/>
              <a:gd name="connsiteX4" fmla="*/ 10074323 w 10683923"/>
              <a:gd name="connsiteY4" fmla="*/ 5929953 h 6721523"/>
              <a:gd name="connsiteX5" fmla="*/ 3400568 w 10683923"/>
              <a:gd name="connsiteY5" fmla="*/ 812042 h 6721523"/>
              <a:gd name="connsiteX6" fmla="*/ 930323 w 10683923"/>
              <a:gd name="connsiteY6" fmla="*/ 1044054 h 672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83923" h="6721523">
                <a:moveTo>
                  <a:pt x="930323" y="1044054"/>
                </a:moveTo>
                <a:cubicBezTo>
                  <a:pt x="415499" y="1457467"/>
                  <a:pt x="0" y="3094630"/>
                  <a:pt x="311624" y="3292523"/>
                </a:cubicBezTo>
                <a:cubicBezTo>
                  <a:pt x="623248" y="3490416"/>
                  <a:pt x="1675642" y="1853253"/>
                  <a:pt x="2800066" y="2231410"/>
                </a:cubicBezTo>
                <a:cubicBezTo>
                  <a:pt x="3924490" y="2609567"/>
                  <a:pt x="5845792" y="4945039"/>
                  <a:pt x="7058168" y="5561463"/>
                </a:cubicBezTo>
                <a:cubicBezTo>
                  <a:pt x="8270544" y="6177887"/>
                  <a:pt x="10683923" y="6721523"/>
                  <a:pt x="10074323" y="5929953"/>
                </a:cubicBezTo>
                <a:cubicBezTo>
                  <a:pt x="9464723" y="5138383"/>
                  <a:pt x="4926843" y="1624084"/>
                  <a:pt x="3400568" y="812042"/>
                </a:cubicBezTo>
                <a:cubicBezTo>
                  <a:pt x="1874293" y="0"/>
                  <a:pt x="1445147" y="630641"/>
                  <a:pt x="930323" y="1044054"/>
                </a:cubicBezTo>
                <a:close/>
              </a:path>
            </a:pathLst>
          </a:custGeom>
          <a:solidFill>
            <a:schemeClr val="accent1">
              <a:alpha val="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Tree>
    <p:extLst>
      <p:ext uri="{BB962C8B-B14F-4D97-AF65-F5344CB8AC3E}">
        <p14:creationId xmlns:p14="http://schemas.microsoft.com/office/powerpoint/2010/main" val="375453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0"/>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nodeType="withGroup">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6"/>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8"/>
                                        </p:tgtEl>
                                        <p:attrNameLst>
                                          <p:attrName>style.visibility</p:attrName>
                                        </p:attrNameLst>
                                      </p:cBhvr>
                                      <p:to>
                                        <p:strVal val="visible"/>
                                      </p:to>
                                    </p:set>
                                  </p:childTnLst>
                                </p:cTn>
                              </p:par>
                            </p:childTnLst>
                          </p:cTn>
                        </p:par>
                      </p:childTnLst>
                    </p:cTn>
                  </p:par>
                  <p:par>
                    <p:cTn id="81" fill="hold" nodeType="clickPar">
                      <p:stCondLst>
                        <p:cond delay="indefinite"/>
                      </p:stCondLst>
                      <p:childTnLst>
                        <p:par>
                          <p:cTn id="82" fill="hold" nodeType="withGroup">
                            <p:stCondLst>
                              <p:cond delay="0"/>
                            </p:stCondLst>
                            <p:childTnLst>
                              <p:par>
                                <p:cTn id="83" presetID="1" presetClass="entr" presetSubtype="0" fill="hold" nodeType="clickEffect">
                                  <p:stCondLst>
                                    <p:cond delay="0"/>
                                  </p:stCondLst>
                                  <p:childTnLst>
                                    <p:set>
                                      <p:cBhvr>
                                        <p:cTn id="84" dur="1" fill="hold">
                                          <p:stCondLst>
                                            <p:cond delay="0"/>
                                          </p:stCondLst>
                                        </p:cTn>
                                        <p:tgtEl>
                                          <p:spTgt spid="1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19"/>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0"/>
                                          </p:stCondLst>
                                        </p:cTn>
                                        <p:tgtEl>
                                          <p:spTgt spid="1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30"/>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05"/>
                                        </p:tgtEl>
                                        <p:attrNameLst>
                                          <p:attrName>style.visibility</p:attrName>
                                        </p:attrNameLst>
                                      </p:cBhvr>
                                      <p:to>
                                        <p:strVal val="visible"/>
                                      </p:to>
                                    </p:se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 presetClass="entr" presetSubtype="0" fill="hold" nodeType="clickEffect">
                                  <p:stCondLst>
                                    <p:cond delay="0"/>
                                  </p:stCondLst>
                                  <p:childTnLst>
                                    <p:set>
                                      <p:cBhvr>
                                        <p:cTn id="116" dur="1" fill="hold">
                                          <p:stCondLst>
                                            <p:cond delay="0"/>
                                          </p:stCondLst>
                                        </p:cTn>
                                        <p:tgtEl>
                                          <p:spTgt spid="1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7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4"/>
                                        </p:tgtEl>
                                        <p:attrNameLst>
                                          <p:attrName>style.visibility</p:attrName>
                                        </p:attrNameLst>
                                      </p:cBhvr>
                                      <p:to>
                                        <p:strVal val="visible"/>
                                      </p:to>
                                    </p:set>
                                  </p:childTnLst>
                                </p:cTn>
                              </p:par>
                            </p:childTnLst>
                          </p:cTn>
                        </p:par>
                      </p:childTnLst>
                    </p:cTn>
                  </p:par>
                  <p:par>
                    <p:cTn id="121" fill="hold" nodeType="clickPar">
                      <p:stCondLst>
                        <p:cond delay="indefinite"/>
                      </p:stCondLst>
                      <p:childTnLst>
                        <p:par>
                          <p:cTn id="122" fill="hold" nodeType="withGroup">
                            <p:stCondLst>
                              <p:cond delay="0"/>
                            </p:stCondLst>
                            <p:childTnLst>
                              <p:par>
                                <p:cTn id="123" presetID="1" presetClass="entr" presetSubtype="0" fill="hold" nodeType="clickEffect">
                                  <p:stCondLst>
                                    <p:cond delay="0"/>
                                  </p:stCondLst>
                                  <p:childTnLst>
                                    <p:set>
                                      <p:cBhvr>
                                        <p:cTn id="124" dur="1" fill="hold">
                                          <p:stCondLst>
                                            <p:cond delay="0"/>
                                          </p:stCondLst>
                                        </p:cTn>
                                        <p:tgtEl>
                                          <p:spTgt spid="18"/>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7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9"/>
                                        </p:tgtEl>
                                        <p:attrNameLst>
                                          <p:attrName>style.visibility</p:attrName>
                                        </p:attrNameLst>
                                      </p:cBhvr>
                                      <p:to>
                                        <p:strVal val="visible"/>
                                      </p:to>
                                    </p:set>
                                  </p:childTnLst>
                                </p:cTn>
                              </p:par>
                            </p:childTnLst>
                          </p:cTn>
                        </p:par>
                      </p:childTnLst>
                    </p:cTn>
                  </p:par>
                  <p:par>
                    <p:cTn id="129" fill="hold" nodeType="clickPar">
                      <p:stCondLst>
                        <p:cond delay="indefinite"/>
                      </p:stCondLst>
                      <p:childTnLst>
                        <p:par>
                          <p:cTn id="130" fill="hold" nodeType="withGroup">
                            <p:stCondLst>
                              <p:cond delay="0"/>
                            </p:stCondLst>
                            <p:childTnLst>
                              <p:par>
                                <p:cTn id="131" presetID="1" presetClass="entr" presetSubtype="0" fill="hold" nodeType="clickEffect">
                                  <p:stCondLst>
                                    <p:cond delay="0"/>
                                  </p:stCondLst>
                                  <p:childTnLst>
                                    <p:set>
                                      <p:cBhvr>
                                        <p:cTn id="132" dur="1" fill="hold">
                                          <p:stCondLst>
                                            <p:cond delay="0"/>
                                          </p:stCondLst>
                                        </p:cTn>
                                        <p:tgtEl>
                                          <p:spTgt spid="19"/>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8"/>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1"/>
                                        </p:tgtEl>
                                        <p:attrNameLst>
                                          <p:attrName>style.visibility</p:attrName>
                                        </p:attrNameLst>
                                      </p:cBhvr>
                                      <p:to>
                                        <p:strVal val="visible"/>
                                      </p:to>
                                    </p:se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2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9"/>
                                        </p:tgtEl>
                                        <p:attrNameLst>
                                          <p:attrName>style.visibility</p:attrName>
                                        </p:attrNameLst>
                                      </p:cBhvr>
                                      <p:to>
                                        <p:strVal val="visible"/>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87"/>
                                        </p:tgtEl>
                                        <p:attrNameLst>
                                          <p:attrName>style.visibility</p:attrName>
                                        </p:attrNameLst>
                                      </p:cBhvr>
                                      <p:to>
                                        <p:strVal val="visible"/>
                                      </p:to>
                                    </p:set>
                                  </p:childTnLst>
                                </p:cTn>
                              </p:par>
                            </p:childTnLst>
                          </p:cTn>
                        </p:par>
                      </p:childTnLst>
                    </p:cTn>
                  </p:par>
                  <p:par>
                    <p:cTn id="147" fill="hold" nodeType="clickPar">
                      <p:stCondLst>
                        <p:cond delay="indefinite"/>
                      </p:stCondLst>
                      <p:childTnLst>
                        <p:par>
                          <p:cTn id="148" fill="hold" nodeType="withGroup">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89"/>
                                        </p:tgtEl>
                                        <p:attrNameLst>
                                          <p:attrName>style.visibility</p:attrName>
                                        </p:attrNameLst>
                                      </p:cBhvr>
                                      <p:to>
                                        <p:strVal val="visible"/>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90"/>
                                        </p:tgtEl>
                                        <p:attrNameLst>
                                          <p:attrName>style.visibility</p:attrName>
                                        </p:attrNameLst>
                                      </p:cBhvr>
                                      <p:to>
                                        <p:strVal val="visible"/>
                                      </p:to>
                                    </p:set>
                                  </p:childTnLst>
                                </p:cTn>
                              </p:par>
                            </p:childTnLst>
                          </p:cTn>
                        </p:par>
                      </p:childTnLst>
                    </p:cTn>
                  </p:par>
                  <p:par>
                    <p:cTn id="155" fill="hold" nodeType="clickPar">
                      <p:stCondLst>
                        <p:cond delay="indefinite"/>
                      </p:stCondLst>
                      <p:childTnLst>
                        <p:par>
                          <p:cTn id="156" fill="hold" nodeType="withGroup">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91"/>
                                        </p:tgtEl>
                                        <p:attrNameLst>
                                          <p:attrName>style.visibility</p:attrName>
                                        </p:attrNameLst>
                                      </p:cBhvr>
                                      <p:to>
                                        <p:strVal val="visible"/>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96"/>
                                        </p:tgtEl>
                                        <p:attrNameLst>
                                          <p:attrName>style.visibility</p:attrName>
                                        </p:attrNameLst>
                                      </p:cBhvr>
                                      <p:to>
                                        <p:strVal val="visible"/>
                                      </p:to>
                                    </p:se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9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97"/>
                                        </p:tgtEl>
                                        <p:attrNameLst>
                                          <p:attrName>style.visibility</p:attrName>
                                        </p:attrNameLst>
                                      </p:cBhvr>
                                      <p:to>
                                        <p:strVal val="visible"/>
                                      </p:to>
                                    </p:set>
                                  </p:childTnLst>
                                </p:cTn>
                              </p:par>
                            </p:childTnLst>
                          </p:cTn>
                        </p:par>
                      </p:childTnLst>
                    </p:cTn>
                  </p:par>
                  <p:par>
                    <p:cTn id="169" fill="hold" nodeType="clickPar">
                      <p:stCondLst>
                        <p:cond delay="indefinite"/>
                      </p:stCondLst>
                      <p:childTnLst>
                        <p:par>
                          <p:cTn id="170" fill="hold" nodeType="withGroup">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98"/>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95"/>
                                        </p:tgtEl>
                                        <p:attrNameLst>
                                          <p:attrName>style.visibility</p:attrName>
                                        </p:attrNameLst>
                                      </p:cBhvr>
                                      <p:to>
                                        <p:strVal val="visible"/>
                                      </p:to>
                                    </p:set>
                                  </p:childTnLst>
                                </p:cTn>
                              </p:par>
                            </p:childTnLst>
                          </p:cTn>
                        </p:par>
                      </p:childTnLst>
                    </p:cTn>
                  </p:par>
                  <p:par>
                    <p:cTn id="175" fill="hold" nodeType="clickPar">
                      <p:stCondLst>
                        <p:cond delay="indefinite"/>
                      </p:stCondLst>
                      <p:childTnLst>
                        <p:par>
                          <p:cTn id="176" fill="hold" nodeType="withGroup">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13"/>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4"/>
                                        </p:tgtEl>
                                        <p:attrNameLst>
                                          <p:attrName>style.visibility</p:attrName>
                                        </p:attrNameLst>
                                      </p:cBhvr>
                                      <p:to>
                                        <p:strVal val="visible"/>
                                      </p:to>
                                    </p:set>
                                  </p:childTnLst>
                                </p:cTn>
                              </p:par>
                            </p:childTnLst>
                          </p:cTn>
                        </p:par>
                      </p:childTnLst>
                    </p:cTn>
                  </p:par>
                  <p:par>
                    <p:cTn id="181" fill="hold" nodeType="clickPar">
                      <p:stCondLst>
                        <p:cond delay="indefinite"/>
                      </p:stCondLst>
                      <p:childTnLst>
                        <p:par>
                          <p:cTn id="182" fill="hold" nodeType="withGroup">
                            <p:stCondLst>
                              <p:cond delay="0"/>
                            </p:stCondLst>
                            <p:childTnLst>
                              <p:par>
                                <p:cTn id="183" presetID="1" presetClass="entr" presetSubtype="0" fill="hold" nodeType="clickEffect">
                                  <p:stCondLst>
                                    <p:cond delay="0"/>
                                  </p:stCondLst>
                                  <p:childTnLst>
                                    <p:set>
                                      <p:cBhvr>
                                        <p:cTn id="184"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45" grpId="0"/>
      <p:bldP spid="74" grpId="0"/>
      <p:bldP spid="79" grpId="0"/>
      <p:bldP spid="80" grpId="0" animBg="1"/>
      <p:bldP spid="83" grpId="0" animBg="1"/>
      <p:bldP spid="84" grpId="0" animBg="1"/>
      <p:bldP spid="85" grpId="0" animBg="1"/>
      <p:bldP spid="86" grpId="0" animBg="1"/>
      <p:bldP spid="87" grpId="0" animBg="1"/>
      <p:bldP spid="89" grpId="0" animBg="1"/>
      <p:bldP spid="90" grpId="0" animBg="1"/>
      <p:bldP spid="91" grpId="0" animBg="1"/>
      <p:bldP spid="94" grpId="0" animBg="1"/>
      <p:bldP spid="95" grpId="0" animBg="1"/>
      <p:bldP spid="96" grpId="0" animBg="1"/>
      <p:bldP spid="97" grpId="0" animBg="1"/>
      <p:bldP spid="98" grpId="0" animBg="1"/>
      <p:bldP spid="120" grpId="0" animBg="1"/>
      <p:bldP spid="118" grpId="0" animBg="1"/>
      <p:bldP spid="113" grpId="0" animBg="1"/>
      <p:bldP spid="1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miley Face 9"/>
          <p:cNvSpPr/>
          <p:nvPr/>
        </p:nvSpPr>
        <p:spPr>
          <a:xfrm>
            <a:off x="2034540" y="336042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1" name="Smiley Face 10"/>
          <p:cNvSpPr/>
          <p:nvPr/>
        </p:nvSpPr>
        <p:spPr>
          <a:xfrm>
            <a:off x="3200400" y="329184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2" name="Smiley Face 11"/>
          <p:cNvSpPr/>
          <p:nvPr/>
        </p:nvSpPr>
        <p:spPr>
          <a:xfrm>
            <a:off x="5120640" y="377190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3" name="Smiley Face 12"/>
          <p:cNvSpPr/>
          <p:nvPr/>
        </p:nvSpPr>
        <p:spPr>
          <a:xfrm>
            <a:off x="5943600" y="438912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4" name="Smiley Face 13"/>
          <p:cNvSpPr/>
          <p:nvPr/>
        </p:nvSpPr>
        <p:spPr>
          <a:xfrm>
            <a:off x="4229100" y="329184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5" name="Smiley Face 14"/>
          <p:cNvSpPr/>
          <p:nvPr/>
        </p:nvSpPr>
        <p:spPr>
          <a:xfrm>
            <a:off x="5326380" y="233172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6" name="Smiley Face 15"/>
          <p:cNvSpPr/>
          <p:nvPr/>
        </p:nvSpPr>
        <p:spPr>
          <a:xfrm>
            <a:off x="6355080" y="185166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8" name="Smiley Face 17"/>
          <p:cNvSpPr/>
          <p:nvPr/>
        </p:nvSpPr>
        <p:spPr>
          <a:xfrm>
            <a:off x="6766560" y="493776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9" name="Smiley Face 18"/>
          <p:cNvSpPr/>
          <p:nvPr/>
        </p:nvSpPr>
        <p:spPr>
          <a:xfrm>
            <a:off x="7658100" y="521208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20" name="Smiley Face 19"/>
          <p:cNvSpPr/>
          <p:nvPr/>
        </p:nvSpPr>
        <p:spPr>
          <a:xfrm>
            <a:off x="8275320" y="5623560"/>
            <a:ext cx="548640" cy="548640"/>
          </a:xfrm>
          <a:prstGeom prst="smileyFac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21" name="Smiley Face 20"/>
          <p:cNvSpPr/>
          <p:nvPr/>
        </p:nvSpPr>
        <p:spPr>
          <a:xfrm>
            <a:off x="7520940" y="1508760"/>
            <a:ext cx="548640" cy="548640"/>
          </a:xfrm>
          <a:prstGeom prst="smileyFace">
            <a:avLst>
              <a:gd name="adj" fmla="val -465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cxnSp>
        <p:nvCxnSpPr>
          <p:cNvPr id="23" name="Straight Arrow Connector 22"/>
          <p:cNvCxnSpPr/>
          <p:nvPr/>
        </p:nvCxnSpPr>
        <p:spPr>
          <a:xfrm flipV="1">
            <a:off x="1348740" y="2526030"/>
            <a:ext cx="697230" cy="11087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514600" y="2331720"/>
            <a:ext cx="54864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1" idx="6"/>
            <a:endCxn id="14" idx="2"/>
          </p:cNvCxnSpPr>
          <p:nvPr/>
        </p:nvCxnSpPr>
        <p:spPr>
          <a:xfrm>
            <a:off x="3749040" y="3566160"/>
            <a:ext cx="48006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15" idx="3"/>
          </p:cNvCxnSpPr>
          <p:nvPr/>
        </p:nvCxnSpPr>
        <p:spPr>
          <a:xfrm flipV="1">
            <a:off x="4709160" y="2800350"/>
            <a:ext cx="697230" cy="56007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5" idx="7"/>
            <a:endCxn id="16" idx="2"/>
          </p:cNvCxnSpPr>
          <p:nvPr/>
        </p:nvCxnSpPr>
        <p:spPr>
          <a:xfrm flipV="1">
            <a:off x="5795010" y="2125980"/>
            <a:ext cx="560070" cy="2857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21" idx="2"/>
          </p:cNvCxnSpPr>
          <p:nvPr/>
        </p:nvCxnSpPr>
        <p:spPr>
          <a:xfrm flipV="1">
            <a:off x="6903720" y="1783080"/>
            <a:ext cx="617220" cy="20574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15" name="TextBox 42"/>
          <p:cNvSpPr txBox="1">
            <a:spLocks noChangeArrowheads="1"/>
          </p:cNvSpPr>
          <p:nvPr/>
        </p:nvSpPr>
        <p:spPr bwMode="auto">
          <a:xfrm>
            <a:off x="4160520" y="2880360"/>
            <a:ext cx="611834"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Arial" charset="0"/>
                <a:cs typeface="Arial" charset="0"/>
              </a:rPr>
              <a:t>1-3</a:t>
            </a:r>
          </a:p>
        </p:txBody>
      </p:sp>
      <p:sp>
        <p:nvSpPr>
          <p:cNvPr id="49" name="Smiley Face 48"/>
          <p:cNvSpPr/>
          <p:nvPr/>
        </p:nvSpPr>
        <p:spPr>
          <a:xfrm>
            <a:off x="3063240" y="205740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cxnSp>
        <p:nvCxnSpPr>
          <p:cNvPr id="52" name="Straight Arrow Connector 51"/>
          <p:cNvCxnSpPr>
            <a:endCxn id="10" idx="2"/>
          </p:cNvCxnSpPr>
          <p:nvPr/>
        </p:nvCxnSpPr>
        <p:spPr>
          <a:xfrm>
            <a:off x="1417320" y="3634740"/>
            <a:ext cx="61722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583180" y="3634740"/>
            <a:ext cx="617220"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3611880" y="2400300"/>
            <a:ext cx="548640" cy="10972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8" name="Smiley Face 57"/>
          <p:cNvSpPr/>
          <p:nvPr/>
        </p:nvSpPr>
        <p:spPr>
          <a:xfrm>
            <a:off x="1965960" y="205740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cxnSp>
        <p:nvCxnSpPr>
          <p:cNvPr id="59" name="Straight Arrow Connector 58"/>
          <p:cNvCxnSpPr>
            <a:stCxn id="14" idx="6"/>
            <a:endCxn id="12" idx="1"/>
          </p:cNvCxnSpPr>
          <p:nvPr/>
        </p:nvCxnSpPr>
        <p:spPr>
          <a:xfrm>
            <a:off x="4777740" y="3566160"/>
            <a:ext cx="422910" cy="2857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2" idx="5"/>
            <a:endCxn id="13" idx="1"/>
          </p:cNvCxnSpPr>
          <p:nvPr/>
        </p:nvCxnSpPr>
        <p:spPr>
          <a:xfrm>
            <a:off x="5589270" y="4240530"/>
            <a:ext cx="43434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6492240" y="4800600"/>
            <a:ext cx="365760" cy="2286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19" idx="2"/>
          </p:cNvCxnSpPr>
          <p:nvPr/>
        </p:nvCxnSpPr>
        <p:spPr>
          <a:xfrm>
            <a:off x="7246620" y="5349240"/>
            <a:ext cx="411480" cy="1371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endCxn id="20" idx="1"/>
          </p:cNvCxnSpPr>
          <p:nvPr/>
        </p:nvCxnSpPr>
        <p:spPr>
          <a:xfrm>
            <a:off x="8138160" y="5486400"/>
            <a:ext cx="217170" cy="21717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2434590" y="1851660"/>
            <a:ext cx="354330" cy="35433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1417320" y="3703320"/>
            <a:ext cx="560070" cy="342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348740" y="3840480"/>
            <a:ext cx="342900" cy="685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583180" y="3634740"/>
            <a:ext cx="342900" cy="685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2583180" y="3154680"/>
            <a:ext cx="342900" cy="342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3611880" y="1920240"/>
            <a:ext cx="342900" cy="342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943600" y="2743200"/>
            <a:ext cx="342900" cy="342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a:off x="6903720" y="2194560"/>
            <a:ext cx="342900" cy="342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a:off x="7795260" y="2057400"/>
            <a:ext cx="342900" cy="342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p:nvPr/>
        </p:nvCxnSpPr>
        <p:spPr>
          <a:xfrm flipV="1">
            <a:off x="5600700" y="3566160"/>
            <a:ext cx="411480" cy="2743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V="1">
            <a:off x="6355080" y="4183380"/>
            <a:ext cx="411480" cy="2743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V="1">
            <a:off x="7178040" y="4732020"/>
            <a:ext cx="411480" cy="2743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8069580" y="5006340"/>
            <a:ext cx="411480" cy="2743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4434840" y="3840480"/>
            <a:ext cx="205740" cy="685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1" name="Smiley Face 110"/>
          <p:cNvSpPr/>
          <p:nvPr/>
        </p:nvSpPr>
        <p:spPr>
          <a:xfrm>
            <a:off x="3817620" y="5692140"/>
            <a:ext cx="548640" cy="548640"/>
          </a:xfrm>
          <a:prstGeom prst="smileyFace">
            <a:avLst/>
          </a:prstGeom>
          <a:solidFill>
            <a:srgbClr val="8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13" name="Smiley Face 112"/>
          <p:cNvSpPr/>
          <p:nvPr/>
        </p:nvSpPr>
        <p:spPr>
          <a:xfrm>
            <a:off x="2651760" y="1234440"/>
            <a:ext cx="548640" cy="548640"/>
          </a:xfrm>
          <a:prstGeom prst="smileyFace">
            <a:avLst>
              <a:gd name="adj" fmla="val -465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14" name="Smiley Face 113"/>
          <p:cNvSpPr/>
          <p:nvPr/>
        </p:nvSpPr>
        <p:spPr>
          <a:xfrm>
            <a:off x="3886200" y="144018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cxnSp>
        <p:nvCxnSpPr>
          <p:cNvPr id="115" name="Straight Arrow Connector 114"/>
          <p:cNvCxnSpPr/>
          <p:nvPr/>
        </p:nvCxnSpPr>
        <p:spPr>
          <a:xfrm>
            <a:off x="4434840" y="1851660"/>
            <a:ext cx="342900" cy="3429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6" name="Smiley Face 115"/>
          <p:cNvSpPr/>
          <p:nvPr/>
        </p:nvSpPr>
        <p:spPr>
          <a:xfrm>
            <a:off x="4777740" y="192024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cxnSp>
        <p:nvCxnSpPr>
          <p:cNvPr id="117" name="Straight Arrow Connector 116"/>
          <p:cNvCxnSpPr>
            <a:stCxn id="114" idx="7"/>
          </p:cNvCxnSpPr>
          <p:nvPr/>
        </p:nvCxnSpPr>
        <p:spPr>
          <a:xfrm flipV="1">
            <a:off x="4354830" y="891540"/>
            <a:ext cx="422910" cy="62865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1" name="Smiley Face 120"/>
          <p:cNvSpPr/>
          <p:nvPr/>
        </p:nvSpPr>
        <p:spPr>
          <a:xfrm>
            <a:off x="4709160" y="480060"/>
            <a:ext cx="548640" cy="548640"/>
          </a:xfrm>
          <a:prstGeom prst="smileyFace">
            <a:avLst>
              <a:gd name="adj" fmla="val -465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22" name="Smiley Face 121"/>
          <p:cNvSpPr/>
          <p:nvPr/>
        </p:nvSpPr>
        <p:spPr>
          <a:xfrm>
            <a:off x="1485900" y="438912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23" name="Smiley Face 122"/>
          <p:cNvSpPr/>
          <p:nvPr/>
        </p:nvSpPr>
        <p:spPr>
          <a:xfrm>
            <a:off x="1897380" y="397764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24" name="Smiley Face 123"/>
          <p:cNvSpPr/>
          <p:nvPr/>
        </p:nvSpPr>
        <p:spPr>
          <a:xfrm>
            <a:off x="7178040" y="240030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26" name="Smiley Face 125"/>
          <p:cNvSpPr/>
          <p:nvPr/>
        </p:nvSpPr>
        <p:spPr>
          <a:xfrm>
            <a:off x="6217920" y="301752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27" name="Smiley Face 126"/>
          <p:cNvSpPr/>
          <p:nvPr/>
        </p:nvSpPr>
        <p:spPr>
          <a:xfrm>
            <a:off x="6697980" y="377190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29" name="Smiley Face 128"/>
          <p:cNvSpPr/>
          <p:nvPr/>
        </p:nvSpPr>
        <p:spPr>
          <a:xfrm>
            <a:off x="7520940" y="4251960"/>
            <a:ext cx="548640" cy="548640"/>
          </a:xfrm>
          <a:prstGeom prst="smileyFace">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30" name="Smiley Face 129"/>
          <p:cNvSpPr/>
          <p:nvPr/>
        </p:nvSpPr>
        <p:spPr>
          <a:xfrm>
            <a:off x="8663940" y="4526280"/>
            <a:ext cx="48006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32" name="Smiley Face 131"/>
          <p:cNvSpPr/>
          <p:nvPr/>
        </p:nvSpPr>
        <p:spPr>
          <a:xfrm>
            <a:off x="731520" y="294894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33" name="Smiley Face 132"/>
          <p:cNvSpPr/>
          <p:nvPr/>
        </p:nvSpPr>
        <p:spPr>
          <a:xfrm>
            <a:off x="731520" y="404622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34" name="Smiley Face 133"/>
          <p:cNvSpPr/>
          <p:nvPr/>
        </p:nvSpPr>
        <p:spPr>
          <a:xfrm>
            <a:off x="2857500" y="466344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35" name="Smiley Face 134"/>
          <p:cNvSpPr/>
          <p:nvPr/>
        </p:nvSpPr>
        <p:spPr>
          <a:xfrm>
            <a:off x="3886200" y="192024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36" name="Smiley Face 135"/>
          <p:cNvSpPr/>
          <p:nvPr/>
        </p:nvSpPr>
        <p:spPr>
          <a:xfrm>
            <a:off x="4229100" y="2811780"/>
            <a:ext cx="548640" cy="548640"/>
          </a:xfrm>
          <a:prstGeom prst="smileyFace">
            <a:avLst>
              <a:gd name="adj" fmla="val 4653"/>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137" name="Smiley Face 136"/>
          <p:cNvSpPr/>
          <p:nvPr/>
        </p:nvSpPr>
        <p:spPr>
          <a:xfrm>
            <a:off x="7178040" y="2811780"/>
            <a:ext cx="548640" cy="548640"/>
          </a:xfrm>
          <a:prstGeom prst="smileyFace">
            <a:avLst>
              <a:gd name="adj" fmla="val -465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cxnSp>
        <p:nvCxnSpPr>
          <p:cNvPr id="138" name="Straight Arrow Connector 137"/>
          <p:cNvCxnSpPr/>
          <p:nvPr/>
        </p:nvCxnSpPr>
        <p:spPr>
          <a:xfrm>
            <a:off x="4709160" y="3771900"/>
            <a:ext cx="411480" cy="6172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0" name="Smiley Face 139"/>
          <p:cNvSpPr/>
          <p:nvPr/>
        </p:nvSpPr>
        <p:spPr>
          <a:xfrm>
            <a:off x="2788920" y="260604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141" name="Smiley Face 140"/>
          <p:cNvSpPr/>
          <p:nvPr/>
        </p:nvSpPr>
        <p:spPr>
          <a:xfrm>
            <a:off x="1897380" y="5006340"/>
            <a:ext cx="548640" cy="548640"/>
          </a:xfrm>
          <a:prstGeom prst="smileyFace">
            <a:avLst>
              <a:gd name="adj" fmla="val -4653"/>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82" name="Smiley Face 81"/>
          <p:cNvSpPr/>
          <p:nvPr/>
        </p:nvSpPr>
        <p:spPr>
          <a:xfrm>
            <a:off x="2926080" y="4046220"/>
            <a:ext cx="548640" cy="548640"/>
          </a:xfrm>
          <a:prstGeom prst="smileyFace">
            <a:avLst>
              <a:gd name="adj" fmla="val -4653"/>
            </a:avLst>
          </a:prstGeom>
          <a:solidFill>
            <a:srgbClr val="FF505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83" name="Smiley Face 82"/>
          <p:cNvSpPr/>
          <p:nvPr/>
        </p:nvSpPr>
        <p:spPr>
          <a:xfrm>
            <a:off x="4434840" y="4457700"/>
            <a:ext cx="548640" cy="548640"/>
          </a:xfrm>
          <a:prstGeom prst="smileyFace">
            <a:avLst>
              <a:gd name="adj" fmla="val 4653"/>
            </a:avLst>
          </a:prstGeom>
          <a:solidFill>
            <a:srgbClr val="FF505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84" name="Smiley Face 83"/>
          <p:cNvSpPr/>
          <p:nvPr/>
        </p:nvSpPr>
        <p:spPr>
          <a:xfrm>
            <a:off x="5052060" y="4320540"/>
            <a:ext cx="548640" cy="548640"/>
          </a:xfrm>
          <a:prstGeom prst="smileyFac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cxnSp>
        <p:nvCxnSpPr>
          <p:cNvPr id="85" name="Straight Arrow Connector 84"/>
          <p:cNvCxnSpPr/>
          <p:nvPr/>
        </p:nvCxnSpPr>
        <p:spPr>
          <a:xfrm>
            <a:off x="4914900" y="4869180"/>
            <a:ext cx="411480" cy="61722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6" name="Smiley Face 85"/>
          <p:cNvSpPr/>
          <p:nvPr/>
        </p:nvSpPr>
        <p:spPr>
          <a:xfrm>
            <a:off x="5326380" y="5349240"/>
            <a:ext cx="548640" cy="548640"/>
          </a:xfrm>
          <a:prstGeom prst="smileyFace">
            <a:avLst>
              <a:gd name="adj" fmla="val 2415"/>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87" name="Smiley Face 86"/>
          <p:cNvSpPr/>
          <p:nvPr/>
        </p:nvSpPr>
        <p:spPr>
          <a:xfrm>
            <a:off x="4297680" y="4869180"/>
            <a:ext cx="548640" cy="548640"/>
          </a:xfrm>
          <a:prstGeom prst="smileyFace">
            <a:avLst>
              <a:gd name="adj" fmla="val 2415"/>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cxnSp>
        <p:nvCxnSpPr>
          <p:cNvPr id="89" name="Straight Arrow Connector 88"/>
          <p:cNvCxnSpPr/>
          <p:nvPr/>
        </p:nvCxnSpPr>
        <p:spPr>
          <a:xfrm flipH="1">
            <a:off x="4366260" y="5349240"/>
            <a:ext cx="57150" cy="44577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2103120" y="4457700"/>
            <a:ext cx="342900" cy="685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82" idx="3"/>
            <a:endCxn id="141" idx="6"/>
          </p:cNvCxnSpPr>
          <p:nvPr/>
        </p:nvCxnSpPr>
        <p:spPr>
          <a:xfrm flipH="1">
            <a:off x="2446020" y="4514850"/>
            <a:ext cx="560070" cy="76581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6" name="Smiley Face 95"/>
          <p:cNvSpPr/>
          <p:nvPr/>
        </p:nvSpPr>
        <p:spPr>
          <a:xfrm>
            <a:off x="1897380" y="5417820"/>
            <a:ext cx="548640" cy="548640"/>
          </a:xfrm>
          <a:prstGeom prst="smileyFace">
            <a:avLst/>
          </a:prstGeom>
          <a:solidFill>
            <a:srgbClr val="8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97" name="Smiley Face 96"/>
          <p:cNvSpPr/>
          <p:nvPr/>
        </p:nvSpPr>
        <p:spPr>
          <a:xfrm>
            <a:off x="731520" y="3497580"/>
            <a:ext cx="548640" cy="548640"/>
          </a:xfrm>
          <a:prstGeom prst="smileyFace">
            <a:avLst>
              <a:gd name="adj" fmla="val -4653"/>
            </a:avLst>
          </a:prstGeom>
          <a:solidFill>
            <a:srgbClr val="FF505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
        <p:nvSpPr>
          <p:cNvPr id="98" name="Smiley Face 97"/>
          <p:cNvSpPr/>
          <p:nvPr/>
        </p:nvSpPr>
        <p:spPr>
          <a:xfrm>
            <a:off x="2034540" y="2468880"/>
            <a:ext cx="548640" cy="548640"/>
          </a:xfrm>
          <a:prstGeom prst="smileyFace">
            <a:avLst>
              <a:gd name="adj" fmla="val 141"/>
            </a:avLst>
          </a:prstGeom>
          <a:solidFill>
            <a:srgbClr val="FFFF00"/>
          </a:solidFill>
          <a:ln>
            <a:solidFill>
              <a:srgbClr val="CC9B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dirty="0">
              <a:solidFill>
                <a:srgbClr val="FFFF00"/>
              </a:solidFill>
            </a:endParaRPr>
          </a:p>
        </p:txBody>
      </p:sp>
      <p:sp>
        <p:nvSpPr>
          <p:cNvPr id="99" name="Smiley Face 98"/>
          <p:cNvSpPr/>
          <p:nvPr/>
        </p:nvSpPr>
        <p:spPr>
          <a:xfrm>
            <a:off x="5737860" y="3017520"/>
            <a:ext cx="548640" cy="548640"/>
          </a:xfrm>
          <a:prstGeom prst="smileyFace">
            <a:avLst>
              <a:gd name="adj" fmla="val -4653"/>
            </a:avLst>
          </a:prstGeom>
          <a:solidFill>
            <a:srgbClr val="FF5050"/>
          </a:solidFill>
          <a:ln>
            <a:solidFill>
              <a:srgbClr val="990000"/>
            </a:solidFill>
          </a:ln>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anchor="ctr"/>
          <a:lstStyle/>
          <a:p>
            <a:pPr algn="ctr">
              <a:defRPr/>
            </a:pPr>
            <a:endParaRPr lang="en-US"/>
          </a:p>
        </p:txBody>
      </p:sp>
    </p:spTree>
    <p:extLst>
      <p:ext uri="{BB962C8B-B14F-4D97-AF65-F5344CB8AC3E}">
        <p14:creationId xmlns:p14="http://schemas.microsoft.com/office/powerpoint/2010/main" val="7713476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pPr eaLnBrk="1" hangingPunct="1"/>
            <a:r>
              <a:rPr lang="en-US" smtClean="0">
                <a:latin typeface="Arial" charset="0"/>
                <a:cs typeface="Arial" charset="0"/>
              </a:rPr>
              <a:t>Early Experiment</a:t>
            </a:r>
          </a:p>
        </p:txBody>
      </p:sp>
      <p:pic>
        <p:nvPicPr>
          <p:cNvPr id="5123" name="Picture 4" descr="ReinforcementLearningtoAdaptGamestoStudent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780" y="702945"/>
            <a:ext cx="8206740" cy="615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54397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Arrow 8"/>
          <p:cNvSpPr/>
          <p:nvPr/>
        </p:nvSpPr>
        <p:spPr>
          <a:xfrm>
            <a:off x="169333" y="5994400"/>
            <a:ext cx="7298267" cy="711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ight Arrow 7"/>
          <p:cNvSpPr/>
          <p:nvPr/>
        </p:nvSpPr>
        <p:spPr>
          <a:xfrm>
            <a:off x="169333" y="5410200"/>
            <a:ext cx="4174067" cy="711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Right Arrow 6"/>
          <p:cNvSpPr/>
          <p:nvPr/>
        </p:nvSpPr>
        <p:spPr>
          <a:xfrm>
            <a:off x="169333" y="4241800"/>
            <a:ext cx="8813800" cy="711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Right Arrow 5"/>
          <p:cNvSpPr/>
          <p:nvPr/>
        </p:nvSpPr>
        <p:spPr>
          <a:xfrm>
            <a:off x="169333" y="3657600"/>
            <a:ext cx="8822266" cy="711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 name="Right Arrow 4"/>
          <p:cNvSpPr/>
          <p:nvPr/>
        </p:nvSpPr>
        <p:spPr>
          <a:xfrm>
            <a:off x="889000" y="2489200"/>
            <a:ext cx="7264400" cy="711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 name="Right Arrow 3"/>
          <p:cNvSpPr/>
          <p:nvPr/>
        </p:nvSpPr>
        <p:spPr>
          <a:xfrm>
            <a:off x="914400" y="1905000"/>
            <a:ext cx="7848600" cy="6096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Key RL experiments</a:t>
            </a:r>
            <a:endParaRPr lang="en-US" dirty="0"/>
          </a:p>
        </p:txBody>
      </p:sp>
      <p:sp>
        <p:nvSpPr>
          <p:cNvPr id="3" name="Content Placeholder 2"/>
          <p:cNvSpPr>
            <a:spLocks noGrp="1"/>
          </p:cNvSpPr>
          <p:nvPr>
            <p:ph idx="1"/>
          </p:nvPr>
        </p:nvSpPr>
        <p:spPr>
          <a:xfrm>
            <a:off x="228600" y="1371600"/>
            <a:ext cx="8686800" cy="4017433"/>
          </a:xfrm>
        </p:spPr>
        <p:txBody>
          <a:bodyPr/>
          <a:lstStyle/>
          <a:p>
            <a:r>
              <a:rPr lang="en-US" dirty="0" smtClean="0"/>
              <a:t>Dwell Time (Time on Task)</a:t>
            </a:r>
          </a:p>
          <a:p>
            <a:pPr marL="0" indent="0">
              <a:buNone/>
            </a:pPr>
            <a:r>
              <a:rPr lang="en-US" dirty="0"/>
              <a:t>	</a:t>
            </a:r>
            <a:r>
              <a:rPr lang="en-US" dirty="0" smtClean="0"/>
              <a:t>A	A	A	B	B	B	AB	AB</a:t>
            </a:r>
          </a:p>
          <a:p>
            <a:pPr marL="0" indent="0">
              <a:buNone/>
            </a:pPr>
            <a:r>
              <a:rPr lang="en-US" dirty="0"/>
              <a:t>	</a:t>
            </a:r>
            <a:r>
              <a:rPr lang="en-US" dirty="0" smtClean="0"/>
              <a:t>A	B	AB	C	ABC	D	ABCD</a:t>
            </a:r>
          </a:p>
          <a:p>
            <a:r>
              <a:rPr lang="en-US" dirty="0" smtClean="0"/>
              <a:t>Challenge layering</a:t>
            </a:r>
            <a:endParaRPr lang="en-US" dirty="0" smtClean="0"/>
          </a:p>
          <a:p>
            <a:pPr marL="0" indent="0">
              <a:buNone/>
            </a:pPr>
            <a:r>
              <a:rPr lang="en-US" dirty="0" smtClean="0"/>
              <a:t>… ABC	D	AD	BD	CD	ABD	ACD	ABCD</a:t>
            </a:r>
          </a:p>
          <a:p>
            <a:pPr marL="0" indent="0">
              <a:buNone/>
            </a:pPr>
            <a:r>
              <a:rPr lang="en-US" dirty="0" smtClean="0"/>
              <a:t>… ABC	D	ABCD	E	ABCDE</a:t>
            </a:r>
          </a:p>
          <a:p>
            <a:r>
              <a:rPr lang="en-US" dirty="0" smtClean="0"/>
              <a:t>Challenge Ordering</a:t>
            </a:r>
            <a:endParaRPr lang="en-US" dirty="0" smtClean="0"/>
          </a:p>
          <a:p>
            <a:pPr marL="0" indent="0">
              <a:buNone/>
            </a:pPr>
            <a:r>
              <a:rPr lang="en-US" dirty="0" smtClean="0"/>
              <a:t>B	BC	A	ABC</a:t>
            </a:r>
          </a:p>
          <a:p>
            <a:pPr marL="0" indent="0">
              <a:buNone/>
            </a:pPr>
            <a:r>
              <a:rPr lang="en-US" dirty="0" smtClean="0"/>
              <a:t>AB	C	ABC	F	D	FD	ABCDF</a:t>
            </a:r>
          </a:p>
          <a:p>
            <a:pPr marL="0" indent="0">
              <a:buNone/>
            </a:pPr>
            <a:endParaRPr lang="en-US" dirty="0"/>
          </a:p>
        </p:txBody>
      </p:sp>
    </p:spTree>
    <p:extLst>
      <p:ext uri="{BB962C8B-B14F-4D97-AF65-F5344CB8AC3E}">
        <p14:creationId xmlns:p14="http://schemas.microsoft.com/office/powerpoint/2010/main" val="6907090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RL experiments</a:t>
            </a:r>
            <a:endParaRPr lang="en-US" dirty="0"/>
          </a:p>
        </p:txBody>
      </p:sp>
      <p:sp>
        <p:nvSpPr>
          <p:cNvPr id="3" name="Content Placeholder 2"/>
          <p:cNvSpPr>
            <a:spLocks noGrp="1"/>
          </p:cNvSpPr>
          <p:nvPr>
            <p:ph idx="1"/>
          </p:nvPr>
        </p:nvSpPr>
        <p:spPr/>
        <p:txBody>
          <a:bodyPr/>
          <a:lstStyle/>
          <a:p>
            <a:r>
              <a:rPr lang="en-US" dirty="0" smtClean="0"/>
              <a:t>Optimal hinting strategies</a:t>
            </a:r>
          </a:p>
          <a:p>
            <a:r>
              <a:rPr lang="en-US" dirty="0" smtClean="0"/>
              <a:t>Persistence and tenacity</a:t>
            </a:r>
          </a:p>
          <a:p>
            <a:r>
              <a:rPr lang="en-US" dirty="0" smtClean="0"/>
              <a:t>Long-term effects on domains</a:t>
            </a:r>
          </a:p>
          <a:p>
            <a:r>
              <a:rPr lang="en-US" dirty="0" smtClean="0"/>
              <a:t>Self-identification</a:t>
            </a:r>
          </a:p>
          <a:p>
            <a:pPr marL="0" indent="0">
              <a:buNone/>
            </a:pPr>
            <a:endParaRPr lang="en-US" dirty="0"/>
          </a:p>
        </p:txBody>
      </p:sp>
    </p:spTree>
    <p:extLst>
      <p:ext uri="{BB962C8B-B14F-4D97-AF65-F5344CB8AC3E}">
        <p14:creationId xmlns:p14="http://schemas.microsoft.com/office/powerpoint/2010/main" val="12709737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hinting depth</a:t>
            </a:r>
            <a:endParaRPr lang="en-US" dirty="0"/>
          </a:p>
        </p:txBody>
      </p:sp>
      <p:sp>
        <p:nvSpPr>
          <p:cNvPr id="3" name="Content Placeholder 2"/>
          <p:cNvSpPr>
            <a:spLocks noGrp="1"/>
          </p:cNvSpPr>
          <p:nvPr>
            <p:ph idx="1"/>
          </p:nvPr>
        </p:nvSpPr>
        <p:spPr>
          <a:xfrm>
            <a:off x="457200" y="1600200"/>
            <a:ext cx="8229600" cy="4017433"/>
          </a:xfrm>
        </p:spPr>
        <p:txBody>
          <a:bodyPr/>
          <a:lstStyle/>
          <a:p>
            <a:pPr marL="0" indent="0">
              <a:buNone/>
            </a:pPr>
            <a:r>
              <a:rPr lang="en-US" sz="2000" dirty="0"/>
              <a:t>Two 1/3 Ships:</a:t>
            </a:r>
          </a:p>
          <a:p>
            <a:r>
              <a:rPr lang="en-US" sz="2000" dirty="0"/>
              <a:t>(1) "Try this piece" &lt;point to the 3-splitter&gt;</a:t>
            </a:r>
          </a:p>
          <a:p>
            <a:r>
              <a:rPr lang="en-US" sz="2000" dirty="0"/>
              <a:t>(2) "To make 1/3, split the laser in three"</a:t>
            </a:r>
          </a:p>
          <a:p>
            <a:r>
              <a:rPr lang="en-US" sz="2000" dirty="0"/>
              <a:t>(3) "How much power do the ships need</a:t>
            </a:r>
            <a:r>
              <a:rPr lang="en-US" sz="2000" dirty="0" smtClean="0"/>
              <a:t>?"</a:t>
            </a:r>
            <a:endParaRPr lang="en-US" sz="2000" dirty="0"/>
          </a:p>
          <a:p>
            <a:pPr marL="0" indent="0">
              <a:buNone/>
            </a:pPr>
            <a:r>
              <a:rPr lang="en-US" sz="2000" dirty="0"/>
              <a:t>Make 1/4:</a:t>
            </a:r>
          </a:p>
          <a:p>
            <a:r>
              <a:rPr lang="en-US" sz="2000" dirty="0"/>
              <a:t>(1) "Try using BOTH two-splitters" &lt;point to one two-splitter&gt;</a:t>
            </a:r>
          </a:p>
          <a:p>
            <a:r>
              <a:rPr lang="en-US" sz="2000" dirty="0"/>
              <a:t>(2) "To make 1/4, split the laser two times"</a:t>
            </a:r>
          </a:p>
          <a:p>
            <a:r>
              <a:rPr lang="en-US" sz="2000" dirty="0"/>
              <a:t>(3) "None of the pieces split into four. How do you make 1/4?"</a:t>
            </a:r>
          </a:p>
          <a:p>
            <a:pPr marL="0" indent="0">
              <a:buNone/>
            </a:pPr>
            <a:r>
              <a:rPr lang="en-US" sz="2000" dirty="0" smtClean="0"/>
              <a:t>Split </a:t>
            </a:r>
            <a:r>
              <a:rPr lang="en-US" sz="2000" dirty="0"/>
              <a:t>Ordering:</a:t>
            </a:r>
          </a:p>
          <a:p>
            <a:r>
              <a:rPr lang="en-US" sz="2000" dirty="0"/>
              <a:t>(1) "Try this piece first" &lt;point to three-splitter&gt;</a:t>
            </a:r>
          </a:p>
          <a:p>
            <a:r>
              <a:rPr lang="en-US" sz="2000" dirty="0"/>
              <a:t>(2) "Split the laser in thirds first"</a:t>
            </a:r>
          </a:p>
          <a:p>
            <a:r>
              <a:rPr lang="en-US" sz="2000" dirty="0"/>
              <a:t>(3) "Which splitter should you use first?"</a:t>
            </a:r>
          </a:p>
          <a:p>
            <a:endParaRPr lang="en-US" sz="2000" dirty="0"/>
          </a:p>
        </p:txBody>
      </p:sp>
    </p:spTree>
    <p:extLst>
      <p:ext uri="{BB962C8B-B14F-4D97-AF65-F5344CB8AC3E}">
        <p14:creationId xmlns:p14="http://schemas.microsoft.com/office/powerpoint/2010/main" val="26977810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RL Policy</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638" y="1524000"/>
            <a:ext cx="8086725" cy="507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530975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elements</a:t>
            </a:r>
            <a:endParaRPr lang="en-US" dirty="0"/>
          </a:p>
        </p:txBody>
      </p:sp>
      <p:sp>
        <p:nvSpPr>
          <p:cNvPr id="3" name="Content Placeholder 2"/>
          <p:cNvSpPr>
            <a:spLocks noGrp="1"/>
          </p:cNvSpPr>
          <p:nvPr>
            <p:ph idx="1"/>
          </p:nvPr>
        </p:nvSpPr>
        <p:spPr/>
        <p:txBody>
          <a:bodyPr/>
          <a:lstStyle/>
          <a:p>
            <a:r>
              <a:rPr lang="en-US" dirty="0" smtClean="0"/>
              <a:t>Team play</a:t>
            </a:r>
          </a:p>
          <a:p>
            <a:pPr lvl="1"/>
            <a:r>
              <a:rPr lang="en-US" dirty="0" smtClean="0"/>
              <a:t>Direct </a:t>
            </a:r>
            <a:r>
              <a:rPr lang="en-US" dirty="0" err="1" smtClean="0"/>
              <a:t>realtime</a:t>
            </a:r>
            <a:r>
              <a:rPr lang="en-US" dirty="0" smtClean="0"/>
              <a:t> collaboration</a:t>
            </a:r>
          </a:p>
          <a:p>
            <a:pPr lvl="1"/>
            <a:r>
              <a:rPr lang="en-US" dirty="0" smtClean="0"/>
              <a:t>Collective </a:t>
            </a:r>
            <a:r>
              <a:rPr lang="en-US" dirty="0" err="1" smtClean="0"/>
              <a:t>inteligence</a:t>
            </a:r>
            <a:endParaRPr lang="en-US" dirty="0" smtClean="0"/>
          </a:p>
          <a:p>
            <a:pPr lvl="1"/>
            <a:r>
              <a:rPr lang="en-US" dirty="0" smtClean="0"/>
              <a:t>Team competition</a:t>
            </a:r>
          </a:p>
          <a:p>
            <a:r>
              <a:rPr lang="en-US" dirty="0" smtClean="0"/>
              <a:t>Peer tutoring</a:t>
            </a:r>
          </a:p>
          <a:p>
            <a:r>
              <a:rPr lang="en-US" dirty="0" smtClean="0"/>
              <a:t>Intrinsic Motivation</a:t>
            </a:r>
          </a:p>
          <a:p>
            <a:pPr lvl="1"/>
            <a:endParaRPr lang="en-US" dirty="0" smtClean="0"/>
          </a:p>
          <a:p>
            <a:endParaRPr lang="en-US" dirty="0"/>
          </a:p>
        </p:txBody>
      </p:sp>
    </p:spTree>
    <p:extLst>
      <p:ext uri="{BB962C8B-B14F-4D97-AF65-F5344CB8AC3E}">
        <p14:creationId xmlns:p14="http://schemas.microsoft.com/office/powerpoint/2010/main" val="12993564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1"/>
          <p:cNvSpPr>
            <a:spLocks noGrp="1"/>
          </p:cNvSpPr>
          <p:nvPr>
            <p:ph type="title" idx="4294967295"/>
          </p:nvPr>
        </p:nvSpPr>
        <p:spPr>
          <a:xfrm>
            <a:off x="457200" y="274638"/>
            <a:ext cx="8229600" cy="1143000"/>
          </a:xfrm>
        </p:spPr>
        <p:txBody>
          <a:bodyPr>
            <a:normAutofit/>
          </a:bodyPr>
          <a:lstStyle/>
          <a:p>
            <a:r>
              <a:rPr lang="en-US" dirty="0" smtClean="0"/>
              <a:t>Player Strategy </a:t>
            </a:r>
            <a:r>
              <a:rPr lang="en-US" dirty="0" err="1" smtClean="0"/>
              <a:t>Wiki</a:t>
            </a:r>
            <a:endParaRPr lang="en-US" dirty="0"/>
          </a:p>
        </p:txBody>
      </p:sp>
      <p:pic>
        <p:nvPicPr>
          <p:cNvPr id="94" name="Picture 93"/>
          <p:cNvPicPr>
            <a:picLocks noChangeAspect="1"/>
          </p:cNvPicPr>
          <p:nvPr/>
        </p:nvPicPr>
        <p:blipFill>
          <a:blip r:embed="rId3"/>
          <a:srcRect l="3176" t="3623" r="3176" b="7245"/>
          <a:stretch>
            <a:fillRect/>
          </a:stretch>
        </p:blipFill>
        <p:spPr>
          <a:xfrm>
            <a:off x="914400" y="1792252"/>
            <a:ext cx="7324382" cy="4075148"/>
          </a:xfrm>
          <a:prstGeom prst="rect">
            <a:avLst/>
          </a:prstGeom>
        </p:spPr>
      </p:pic>
      <p:sp>
        <p:nvSpPr>
          <p:cNvPr id="97" name="Down Arrow 96"/>
          <p:cNvSpPr/>
          <p:nvPr/>
        </p:nvSpPr>
        <p:spPr>
          <a:xfrm rot="5400000">
            <a:off x="2943027" y="2450188"/>
            <a:ext cx="457200" cy="723794"/>
          </a:xfrm>
          <a:prstGeom prst="downArrow">
            <a:avLst/>
          </a:prstGeom>
          <a:solidFill>
            <a:srgbClr val="FFFF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13583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Foldit</a:t>
            </a:r>
            <a:r>
              <a:rPr lang="en-US" dirty="0" smtClean="0"/>
              <a:t> Cookbook</a:t>
            </a:r>
            <a:endParaRPr lang="en-US" dirty="0"/>
          </a:p>
        </p:txBody>
      </p:sp>
      <p:pic>
        <p:nvPicPr>
          <p:cNvPr id="5" name="03_foldit_cookbook_large.m4v">
            <a:hlinkClick r:id="" action="ppaction://media"/>
          </p:cNvPr>
          <p:cNvPicPr/>
          <p:nvPr>
            <a:videoFile r:link="rId1"/>
          </p:nvPr>
        </p:nvPicPr>
        <p:blipFill>
          <a:blip r:embed="rId4"/>
          <a:stretch>
            <a:fillRect/>
          </a:stretch>
        </p:blipFill>
        <p:spPr>
          <a:xfrm>
            <a:off x="649613" y="1371600"/>
            <a:ext cx="7844775" cy="5029200"/>
          </a:xfrm>
          <a:prstGeom prst="rect">
            <a:avLst/>
          </a:prstGeom>
        </p:spPr>
      </p:pic>
    </p:spTree>
    <p:extLst>
      <p:ext uri="{BB962C8B-B14F-4D97-AF65-F5344CB8AC3E}">
        <p14:creationId xmlns:p14="http://schemas.microsoft.com/office/powerpoint/2010/main" val="2645305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51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24200"/>
            <a:ext cx="8229600" cy="1143000"/>
          </a:xfrm>
        </p:spPr>
        <p:txBody>
          <a:bodyPr/>
          <a:lstStyle/>
          <a:p>
            <a:r>
              <a:rPr lang="en-US" dirty="0" smtClean="0"/>
              <a:t>Evidence?</a:t>
            </a:r>
            <a:endParaRPr lang="en-US" dirty="0"/>
          </a:p>
        </p:txBody>
      </p:sp>
    </p:spTree>
    <p:extLst>
      <p:ext uri="{BB962C8B-B14F-4D97-AF65-F5344CB8AC3E}">
        <p14:creationId xmlns:p14="http://schemas.microsoft.com/office/powerpoint/2010/main" val="11274033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3994524" y="2082006"/>
            <a:ext cx="3854076" cy="1420812"/>
          </a:xfrm>
          <a:prstGeom prst="rect">
            <a:avLst/>
          </a:prstGeom>
        </p:spPr>
        <p:txBody>
          <a:bodyPr vert="horz" lIns="91440" tIns="45720" rIns="91440" bIns="45720" rtlCol="0" anchor="ctr">
            <a:normAutofit/>
          </a:bodyPr>
          <a:lstStyle/>
          <a:p>
            <a:pPr lvl="0" algn="ctr">
              <a:spcBef>
                <a:spcPct val="0"/>
              </a:spcBef>
            </a:pPr>
            <a:r>
              <a:rPr lang="en-US" sz="3500" dirty="0" smtClean="0">
                <a:solidFill>
                  <a:srgbClr val="729233"/>
                </a:solidFill>
                <a:latin typeface="+mj-lt"/>
                <a:ea typeface="+mj-ea"/>
                <a:cs typeface="+mj-cs"/>
              </a:rPr>
              <a:t>of players run only </a:t>
            </a:r>
          </a:p>
          <a:p>
            <a:pPr lvl="0" algn="ctr">
              <a:spcBef>
                <a:spcPct val="0"/>
              </a:spcBef>
            </a:pPr>
            <a:r>
              <a:rPr lang="en-US" sz="3500" dirty="0" smtClean="0">
                <a:solidFill>
                  <a:srgbClr val="729233"/>
                </a:solidFill>
                <a:latin typeface="+mj-lt"/>
                <a:ea typeface="+mj-ea"/>
                <a:cs typeface="+mj-cs"/>
              </a:rPr>
              <a:t>others’ recipes</a:t>
            </a:r>
          </a:p>
        </p:txBody>
      </p:sp>
      <p:sp>
        <p:nvSpPr>
          <p:cNvPr id="15" name="Title 1"/>
          <p:cNvSpPr txBox="1">
            <a:spLocks/>
          </p:cNvSpPr>
          <p:nvPr/>
        </p:nvSpPr>
        <p:spPr>
          <a:xfrm>
            <a:off x="0" y="2057400"/>
            <a:ext cx="5867400" cy="1470025"/>
          </a:xfrm>
          <a:prstGeom prst="rect">
            <a:avLst/>
          </a:prstGeom>
        </p:spPr>
        <p:txBody>
          <a:bodyPr vert="horz" lIns="91440" tIns="45720" rIns="91440" bIns="45720" rtlCol="0" anchor="ctr">
            <a:normAutofit/>
          </a:bodyPr>
          <a:lstStyle/>
          <a:p>
            <a:pPr lvl="0" algn="ctr">
              <a:spcBef>
                <a:spcPct val="0"/>
              </a:spcBef>
            </a:pPr>
            <a:r>
              <a:rPr lang="en-US" sz="8600" dirty="0" smtClean="0">
                <a:solidFill>
                  <a:srgbClr val="729233"/>
                </a:solidFill>
                <a:latin typeface="+mj-lt"/>
                <a:ea typeface="+mj-ea"/>
                <a:cs typeface="+mj-cs"/>
              </a:rPr>
              <a:t>32%</a:t>
            </a:r>
          </a:p>
        </p:txBody>
      </p:sp>
      <p:sp>
        <p:nvSpPr>
          <p:cNvPr id="16" name="Title 1"/>
          <p:cNvSpPr txBox="1">
            <a:spLocks/>
          </p:cNvSpPr>
          <p:nvPr/>
        </p:nvSpPr>
        <p:spPr>
          <a:xfrm>
            <a:off x="3994524" y="939006"/>
            <a:ext cx="3854076" cy="1420812"/>
          </a:xfrm>
          <a:prstGeom prst="rect">
            <a:avLst/>
          </a:prstGeom>
        </p:spPr>
        <p:txBody>
          <a:bodyPr vert="horz" lIns="91440" tIns="45720" rIns="91440" bIns="45720" rtlCol="0" anchor="ctr">
            <a:normAutofit/>
          </a:bodyPr>
          <a:lstStyle/>
          <a:p>
            <a:pPr lvl="0" algn="ctr">
              <a:spcBef>
                <a:spcPct val="0"/>
              </a:spcBef>
            </a:pPr>
            <a:r>
              <a:rPr lang="en-US" sz="3500" dirty="0" smtClean="0">
                <a:solidFill>
                  <a:srgbClr val="729233"/>
                </a:solidFill>
                <a:latin typeface="+mj-lt"/>
                <a:ea typeface="+mj-ea"/>
                <a:cs typeface="+mj-cs"/>
              </a:rPr>
              <a:t>of players run others’ recipes</a:t>
            </a:r>
          </a:p>
        </p:txBody>
      </p:sp>
      <p:sp>
        <p:nvSpPr>
          <p:cNvPr id="17" name="Title 1"/>
          <p:cNvSpPr txBox="1">
            <a:spLocks/>
          </p:cNvSpPr>
          <p:nvPr/>
        </p:nvSpPr>
        <p:spPr>
          <a:xfrm>
            <a:off x="0" y="914400"/>
            <a:ext cx="5867400" cy="1470025"/>
          </a:xfrm>
          <a:prstGeom prst="rect">
            <a:avLst/>
          </a:prstGeom>
        </p:spPr>
        <p:txBody>
          <a:bodyPr vert="horz" lIns="91440" tIns="45720" rIns="91440" bIns="45720" rtlCol="0" anchor="ctr">
            <a:normAutofit/>
          </a:bodyPr>
          <a:lstStyle/>
          <a:p>
            <a:pPr lvl="0" algn="ctr">
              <a:spcBef>
                <a:spcPct val="0"/>
              </a:spcBef>
            </a:pPr>
            <a:r>
              <a:rPr lang="en-US" sz="8600" dirty="0" smtClean="0">
                <a:solidFill>
                  <a:srgbClr val="729233"/>
                </a:solidFill>
                <a:latin typeface="+mj-lt"/>
                <a:ea typeface="+mj-ea"/>
                <a:cs typeface="+mj-cs"/>
              </a:rPr>
              <a:t>88%</a:t>
            </a:r>
          </a:p>
        </p:txBody>
      </p:sp>
    </p:spTree>
    <p:extLst>
      <p:ext uri="{BB962C8B-B14F-4D97-AF65-F5344CB8AC3E}">
        <p14:creationId xmlns:p14="http://schemas.microsoft.com/office/powerpoint/2010/main" val="177527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6" grpId="0"/>
      <p:bldP spid="1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190500" y="5540375"/>
            <a:ext cx="8763000" cy="1470025"/>
          </a:xfrm>
          <a:prstGeom prst="rect">
            <a:avLst/>
          </a:prstGeom>
        </p:spPr>
        <p:txBody>
          <a:bodyPr vert="horz" lIns="91440" tIns="45720" rIns="91440" bIns="45720" rtlCol="0" anchor="ctr">
            <a:normAutofit/>
          </a:bodyPr>
          <a:lstStyle/>
          <a:p>
            <a:pPr lvl="0" algn="ctr">
              <a:spcBef>
                <a:spcPct val="0"/>
              </a:spcBef>
            </a:pPr>
            <a:r>
              <a:rPr lang="en-US" sz="3500" dirty="0" smtClean="0">
                <a:solidFill>
                  <a:srgbClr val="729233"/>
                </a:solidFill>
                <a:latin typeface="+mj-lt"/>
                <a:ea typeface="+mj-ea"/>
                <a:cs typeface="+mj-cs"/>
              </a:rPr>
              <a:t>players are taking and modifying shared recipes</a:t>
            </a:r>
          </a:p>
        </p:txBody>
      </p:sp>
      <p:pic>
        <p:nvPicPr>
          <p:cNvPr id="14" name="Picture 13" descr="tree_mid_1853.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2"/>
              <a:stretch>
                <a:fillRect/>
              </a:stretch>
            </p:blipFill>
          </mc:Choice>
          <mc:Fallback>
            <p:blipFill>
              <a:blip r:embed="rId3"/>
              <a:stretch>
                <a:fillRect/>
              </a:stretch>
            </p:blipFill>
          </mc:Fallback>
        </mc:AlternateContent>
        <p:spPr>
          <a:xfrm>
            <a:off x="160666" y="2822320"/>
            <a:ext cx="4814316" cy="1462786"/>
          </a:xfrm>
          <a:prstGeom prst="rect">
            <a:avLst/>
          </a:prstGeom>
        </p:spPr>
      </p:pic>
      <p:pic>
        <p:nvPicPr>
          <p:cNvPr id="15" name="Picture 14" descr="tree_mid_188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tretch>
                <a:fillRect/>
              </a:stretch>
            </p:blipFill>
          </mc:Choice>
          <mc:Fallback>
            <p:blipFill>
              <a:blip r:embed="rId5"/>
              <a:stretch>
                <a:fillRect/>
              </a:stretch>
            </p:blipFill>
          </mc:Fallback>
        </mc:AlternateContent>
        <p:spPr>
          <a:xfrm>
            <a:off x="5943600" y="2659507"/>
            <a:ext cx="1395095" cy="1342263"/>
          </a:xfrm>
          <a:prstGeom prst="rect">
            <a:avLst/>
          </a:prstGeom>
        </p:spPr>
      </p:pic>
      <p:pic>
        <p:nvPicPr>
          <p:cNvPr id="17" name="Picture 16" descr="tree_mid_2016.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tretch>
                <a:fillRect/>
              </a:stretch>
            </p:blipFill>
          </mc:Choice>
          <mc:Fallback>
            <p:blipFill>
              <a:blip r:embed="rId7"/>
              <a:stretch>
                <a:fillRect/>
              </a:stretch>
            </p:blipFill>
          </mc:Fallback>
        </mc:AlternateContent>
        <p:spPr>
          <a:xfrm>
            <a:off x="156080" y="609600"/>
            <a:ext cx="6745986" cy="1456182"/>
          </a:xfrm>
          <a:prstGeom prst="rect">
            <a:avLst/>
          </a:prstGeom>
        </p:spPr>
      </p:pic>
      <p:pic>
        <p:nvPicPr>
          <p:cNvPr id="18" name="Picture 17" descr="tree_mid_2408.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tretch>
                <a:fillRect/>
              </a:stretch>
            </p:blipFill>
          </mc:Choice>
          <mc:Fallback>
            <p:blipFill>
              <a:blip r:embed="rId9"/>
              <a:stretch>
                <a:fillRect/>
              </a:stretch>
            </p:blipFill>
          </mc:Fallback>
        </mc:AlternateContent>
        <p:spPr>
          <a:xfrm>
            <a:off x="7387590" y="612636"/>
            <a:ext cx="1721993" cy="3612388"/>
          </a:xfrm>
          <a:prstGeom prst="rect">
            <a:avLst/>
          </a:prstGeom>
        </p:spPr>
      </p:pic>
      <p:grpSp>
        <p:nvGrpSpPr>
          <p:cNvPr id="2" name="Group 32"/>
          <p:cNvGrpSpPr/>
          <p:nvPr/>
        </p:nvGrpSpPr>
        <p:grpSpPr>
          <a:xfrm>
            <a:off x="548372" y="4546838"/>
            <a:ext cx="1293395" cy="369332"/>
            <a:chOff x="548372" y="3657600"/>
            <a:chExt cx="1293395" cy="369332"/>
          </a:xfrm>
        </p:grpSpPr>
        <p:sp>
          <p:nvSpPr>
            <p:cNvPr id="34" name="Rectangle 33"/>
            <p:cNvSpPr/>
            <p:nvPr/>
          </p:nvSpPr>
          <p:spPr>
            <a:xfrm>
              <a:off x="548372" y="3727966"/>
              <a:ext cx="228600" cy="228600"/>
            </a:xfrm>
            <a:prstGeom prst="rect">
              <a:avLst/>
            </a:prstGeom>
            <a:solidFill>
              <a:srgbClr val="75F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5" name="TextBox 34"/>
            <p:cNvSpPr txBox="1"/>
            <p:nvPr/>
          </p:nvSpPr>
          <p:spPr>
            <a:xfrm>
              <a:off x="762000" y="3657600"/>
              <a:ext cx="1079767" cy="369332"/>
            </a:xfrm>
            <a:prstGeom prst="rect">
              <a:avLst/>
            </a:prstGeom>
            <a:noFill/>
          </p:spPr>
          <p:txBody>
            <a:bodyPr wrap="none" rtlCol="0" anchor="ctr">
              <a:noAutofit/>
            </a:bodyPr>
            <a:lstStyle/>
            <a:p>
              <a:r>
                <a:rPr lang="en-US" sz="2000" dirty="0" smtClean="0"/>
                <a:t>Public shared</a:t>
              </a:r>
              <a:endParaRPr lang="en-US" sz="2000" dirty="0"/>
            </a:p>
          </p:txBody>
        </p:sp>
      </p:grpSp>
      <p:grpSp>
        <p:nvGrpSpPr>
          <p:cNvPr id="3" name="Group 35"/>
          <p:cNvGrpSpPr/>
          <p:nvPr/>
        </p:nvGrpSpPr>
        <p:grpSpPr>
          <a:xfrm>
            <a:off x="2905091" y="4546838"/>
            <a:ext cx="1362109" cy="369332"/>
            <a:chOff x="2156059" y="3657600"/>
            <a:chExt cx="1362109" cy="369332"/>
          </a:xfrm>
        </p:grpSpPr>
        <p:sp>
          <p:nvSpPr>
            <p:cNvPr id="37" name="Rectangle 36"/>
            <p:cNvSpPr/>
            <p:nvPr/>
          </p:nvSpPr>
          <p:spPr>
            <a:xfrm>
              <a:off x="2156059" y="3727966"/>
              <a:ext cx="228600" cy="228600"/>
            </a:xfrm>
            <a:prstGeom prst="rect">
              <a:avLst/>
            </a:prstGeom>
            <a:solidFill>
              <a:srgbClr val="74FB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8" name="TextBox 37"/>
            <p:cNvSpPr txBox="1"/>
            <p:nvPr/>
          </p:nvSpPr>
          <p:spPr>
            <a:xfrm>
              <a:off x="2369687" y="3657600"/>
              <a:ext cx="1148481" cy="369332"/>
            </a:xfrm>
            <a:prstGeom prst="rect">
              <a:avLst/>
            </a:prstGeom>
            <a:noFill/>
          </p:spPr>
          <p:txBody>
            <a:bodyPr wrap="none" rtlCol="0" anchor="ctr">
              <a:noAutofit/>
            </a:bodyPr>
            <a:lstStyle/>
            <a:p>
              <a:r>
                <a:rPr lang="en-US" sz="2000" dirty="0" smtClean="0"/>
                <a:t>Group shared</a:t>
              </a:r>
              <a:endParaRPr lang="en-US" sz="2000" dirty="0"/>
            </a:p>
          </p:txBody>
        </p:sp>
      </p:grpSp>
      <p:grpSp>
        <p:nvGrpSpPr>
          <p:cNvPr id="4" name="Group 38"/>
          <p:cNvGrpSpPr/>
          <p:nvPr/>
        </p:nvGrpSpPr>
        <p:grpSpPr>
          <a:xfrm>
            <a:off x="5473431" y="4546838"/>
            <a:ext cx="1079769" cy="369332"/>
            <a:chOff x="3962399" y="3657600"/>
            <a:chExt cx="1079769" cy="369332"/>
          </a:xfrm>
        </p:grpSpPr>
        <p:sp>
          <p:nvSpPr>
            <p:cNvPr id="40" name="Rectangle 39"/>
            <p:cNvSpPr/>
            <p:nvPr/>
          </p:nvSpPr>
          <p:spPr>
            <a:xfrm>
              <a:off x="3962399" y="3727966"/>
              <a:ext cx="228600" cy="228600"/>
            </a:xfrm>
            <a:prstGeom prst="rect">
              <a:avLst/>
            </a:prstGeom>
            <a:solidFill>
              <a:srgbClr val="A4A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TextBox 40"/>
            <p:cNvSpPr txBox="1"/>
            <p:nvPr/>
          </p:nvSpPr>
          <p:spPr>
            <a:xfrm>
              <a:off x="4176028" y="3657600"/>
              <a:ext cx="866140" cy="369332"/>
            </a:xfrm>
            <a:prstGeom prst="rect">
              <a:avLst/>
            </a:prstGeom>
            <a:noFill/>
          </p:spPr>
          <p:txBody>
            <a:bodyPr wrap="none" rtlCol="0" anchor="ctr">
              <a:noAutofit/>
            </a:bodyPr>
            <a:lstStyle/>
            <a:p>
              <a:r>
                <a:rPr lang="en-US" sz="2000" dirty="0" smtClean="0"/>
                <a:t>Private</a:t>
              </a:r>
              <a:endParaRPr lang="en-US" sz="2000" dirty="0"/>
            </a:p>
          </p:txBody>
        </p:sp>
      </p:grpSp>
    </p:spTree>
    <p:extLst>
      <p:ext uri="{BB962C8B-B14F-4D97-AF65-F5344CB8AC3E}">
        <p14:creationId xmlns:p14="http://schemas.microsoft.com/office/powerpoint/2010/main" val="300666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Comparison</a:t>
            </a:r>
            <a:endParaRPr lang="en-US" dirty="0"/>
          </a:p>
        </p:txBody>
      </p:sp>
      <p:grpSp>
        <p:nvGrpSpPr>
          <p:cNvPr id="3" name="Group 3"/>
          <p:cNvGrpSpPr/>
          <p:nvPr/>
        </p:nvGrpSpPr>
        <p:grpSpPr>
          <a:xfrm>
            <a:off x="381000" y="2177206"/>
            <a:ext cx="1281930" cy="4299794"/>
            <a:chOff x="685800" y="1034150"/>
            <a:chExt cx="1173987" cy="3809855"/>
          </a:xfrm>
        </p:grpSpPr>
        <p:sp>
          <p:nvSpPr>
            <p:cNvPr id="5" name="Rounded Rectangle 4"/>
            <p:cNvSpPr/>
            <p:nvPr/>
          </p:nvSpPr>
          <p:spPr>
            <a:xfrm>
              <a:off x="699133" y="1316867"/>
              <a:ext cx="1151578" cy="189892"/>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6" name="Rounded Rectangle 5"/>
            <p:cNvSpPr/>
            <p:nvPr/>
          </p:nvSpPr>
          <p:spPr>
            <a:xfrm>
              <a:off x="696454" y="1893037"/>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7" name="Rounded Rectangle 6"/>
            <p:cNvSpPr/>
            <p:nvPr/>
          </p:nvSpPr>
          <p:spPr>
            <a:xfrm>
              <a:off x="692264" y="2175753"/>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695120" y="1610477"/>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9" name="Rounded Rectangle 8"/>
            <p:cNvSpPr/>
            <p:nvPr/>
          </p:nvSpPr>
          <p:spPr>
            <a:xfrm>
              <a:off x="708209" y="1034150"/>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10" name="Rounded Rectangle 9"/>
            <p:cNvSpPr/>
            <p:nvPr/>
          </p:nvSpPr>
          <p:spPr>
            <a:xfrm>
              <a:off x="690576" y="2464008"/>
              <a:ext cx="1151578" cy="189892"/>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11" name="TextBox 10"/>
            <p:cNvSpPr txBox="1"/>
            <p:nvPr/>
          </p:nvSpPr>
          <p:spPr>
            <a:xfrm>
              <a:off x="706916" y="1044813"/>
              <a:ext cx="1144137" cy="201699"/>
            </a:xfrm>
            <a:prstGeom prst="rect">
              <a:avLst/>
            </a:prstGeom>
            <a:noFill/>
          </p:spPr>
          <p:txBody>
            <a:bodyPr wrap="square" rtlCol="0">
              <a:spAutoFit/>
            </a:bodyPr>
            <a:lstStyle/>
            <a:p>
              <a:pPr algn="ctr"/>
              <a:r>
                <a:rPr lang="en-US" sz="500" b="1" dirty="0" smtClean="0"/>
                <a:t>Set FA_REP to 0.05</a:t>
              </a:r>
              <a:endParaRPr lang="en-US" sz="500" b="1" dirty="0"/>
            </a:p>
          </p:txBody>
        </p:sp>
        <p:sp>
          <p:nvSpPr>
            <p:cNvPr id="12" name="TextBox 11"/>
            <p:cNvSpPr txBox="1"/>
            <p:nvPr/>
          </p:nvSpPr>
          <p:spPr>
            <a:xfrm>
              <a:off x="695515" y="1624163"/>
              <a:ext cx="1144137" cy="201699"/>
            </a:xfrm>
            <a:prstGeom prst="rect">
              <a:avLst/>
            </a:prstGeom>
            <a:noFill/>
          </p:spPr>
          <p:txBody>
            <a:bodyPr wrap="square" rtlCol="0">
              <a:spAutoFit/>
            </a:bodyPr>
            <a:lstStyle/>
            <a:p>
              <a:pPr algn="ctr"/>
              <a:r>
                <a:rPr lang="en-US" sz="500" b="1" dirty="0" smtClean="0"/>
                <a:t>Set FA_REP to 1</a:t>
              </a:r>
              <a:endParaRPr lang="en-US" sz="500" b="1" dirty="0"/>
            </a:p>
          </p:txBody>
        </p:sp>
        <p:sp>
          <p:nvSpPr>
            <p:cNvPr id="13" name="TextBox 12"/>
            <p:cNvSpPr txBox="1"/>
            <p:nvPr/>
          </p:nvSpPr>
          <p:spPr>
            <a:xfrm>
              <a:off x="691148" y="2195135"/>
              <a:ext cx="1144137" cy="201699"/>
            </a:xfrm>
            <a:prstGeom prst="rect">
              <a:avLst/>
            </a:prstGeom>
            <a:noFill/>
          </p:spPr>
          <p:txBody>
            <a:bodyPr wrap="square" rtlCol="0">
              <a:spAutoFit/>
            </a:bodyPr>
            <a:lstStyle/>
            <a:p>
              <a:pPr algn="ctr"/>
              <a:r>
                <a:rPr lang="en-US" sz="500" b="1" dirty="0" smtClean="0"/>
                <a:t>Set FA_REP to 0.07</a:t>
              </a:r>
              <a:endParaRPr lang="en-US" sz="500" b="1" dirty="0"/>
            </a:p>
          </p:txBody>
        </p:sp>
        <p:sp>
          <p:nvSpPr>
            <p:cNvPr id="14" name="TextBox 13"/>
            <p:cNvSpPr txBox="1"/>
            <p:nvPr/>
          </p:nvSpPr>
          <p:spPr>
            <a:xfrm>
              <a:off x="693829" y="2468834"/>
              <a:ext cx="1144137" cy="201699"/>
            </a:xfrm>
            <a:prstGeom prst="rect">
              <a:avLst/>
            </a:prstGeom>
            <a:noFill/>
          </p:spPr>
          <p:txBody>
            <a:bodyPr wrap="square" rtlCol="0">
              <a:spAutoFit/>
            </a:bodyPr>
            <a:lstStyle/>
            <a:p>
              <a:pPr algn="ctr"/>
              <a:r>
                <a:rPr lang="en-US" sz="500" b="1" dirty="0" smtClean="0"/>
                <a:t>Shake</a:t>
              </a:r>
              <a:endParaRPr lang="en-US" sz="500" b="1" dirty="0"/>
            </a:p>
          </p:txBody>
        </p:sp>
        <p:sp>
          <p:nvSpPr>
            <p:cNvPr id="15" name="TextBox 14"/>
            <p:cNvSpPr txBox="1"/>
            <p:nvPr/>
          </p:nvSpPr>
          <p:spPr>
            <a:xfrm>
              <a:off x="699882" y="1319842"/>
              <a:ext cx="1144137" cy="201699"/>
            </a:xfrm>
            <a:prstGeom prst="rect">
              <a:avLst/>
            </a:prstGeom>
            <a:noFill/>
          </p:spPr>
          <p:txBody>
            <a:bodyPr wrap="square" rtlCol="0">
              <a:spAutoFit/>
            </a:bodyPr>
            <a:lstStyle/>
            <a:p>
              <a:pPr algn="ctr"/>
              <a:r>
                <a:rPr lang="en-US" sz="500" b="1" dirty="0" smtClean="0"/>
                <a:t>Shake</a:t>
              </a:r>
              <a:endParaRPr lang="en-US" sz="500" b="1" dirty="0"/>
            </a:p>
          </p:txBody>
        </p:sp>
        <p:sp>
          <p:nvSpPr>
            <p:cNvPr id="16" name="TextBox 15"/>
            <p:cNvSpPr txBox="1"/>
            <p:nvPr/>
          </p:nvSpPr>
          <p:spPr>
            <a:xfrm>
              <a:off x="699882" y="1891134"/>
              <a:ext cx="1144137" cy="201699"/>
            </a:xfrm>
            <a:prstGeom prst="rect">
              <a:avLst/>
            </a:prstGeom>
            <a:noFill/>
          </p:spPr>
          <p:txBody>
            <a:bodyPr wrap="square" rtlCol="0">
              <a:spAutoFit/>
            </a:bodyPr>
            <a:lstStyle/>
            <a:p>
              <a:pPr algn="ctr"/>
              <a:r>
                <a:rPr lang="en-US" sz="500" b="1" dirty="0" smtClean="0"/>
                <a:t>Wiggle</a:t>
              </a:r>
              <a:endParaRPr lang="en-US" sz="500" b="1" dirty="0"/>
            </a:p>
          </p:txBody>
        </p:sp>
        <p:sp>
          <p:nvSpPr>
            <p:cNvPr id="17" name="Rounded Rectangle 16"/>
            <p:cNvSpPr/>
            <p:nvPr/>
          </p:nvSpPr>
          <p:spPr>
            <a:xfrm>
              <a:off x="686387" y="3030877"/>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18" name="Rounded Rectangle 17"/>
            <p:cNvSpPr/>
            <p:nvPr/>
          </p:nvSpPr>
          <p:spPr>
            <a:xfrm>
              <a:off x="690576" y="2746725"/>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19" name="TextBox 18"/>
            <p:cNvSpPr txBox="1"/>
            <p:nvPr/>
          </p:nvSpPr>
          <p:spPr>
            <a:xfrm>
              <a:off x="690972" y="2760411"/>
              <a:ext cx="1144137" cy="201699"/>
            </a:xfrm>
            <a:prstGeom prst="rect">
              <a:avLst/>
            </a:prstGeom>
            <a:noFill/>
          </p:spPr>
          <p:txBody>
            <a:bodyPr wrap="square" rtlCol="0">
              <a:spAutoFit/>
            </a:bodyPr>
            <a:lstStyle/>
            <a:p>
              <a:pPr algn="ctr"/>
              <a:r>
                <a:rPr lang="en-US" sz="500" b="1" dirty="0" smtClean="0"/>
                <a:t>Set FA_REP to 1</a:t>
              </a:r>
              <a:endParaRPr lang="en-US" sz="500" b="1" dirty="0"/>
            </a:p>
          </p:txBody>
        </p:sp>
        <p:sp>
          <p:nvSpPr>
            <p:cNvPr id="20" name="TextBox 19"/>
            <p:cNvSpPr txBox="1"/>
            <p:nvPr/>
          </p:nvSpPr>
          <p:spPr>
            <a:xfrm>
              <a:off x="689815" y="3028974"/>
              <a:ext cx="1144137" cy="201699"/>
            </a:xfrm>
            <a:prstGeom prst="rect">
              <a:avLst/>
            </a:prstGeom>
            <a:noFill/>
          </p:spPr>
          <p:txBody>
            <a:bodyPr wrap="square" rtlCol="0">
              <a:spAutoFit/>
            </a:bodyPr>
            <a:lstStyle/>
            <a:p>
              <a:pPr algn="ctr"/>
              <a:r>
                <a:rPr lang="en-US" sz="500" b="1" dirty="0" smtClean="0"/>
                <a:t>Wiggle</a:t>
              </a:r>
              <a:endParaRPr lang="en-US" sz="500" b="1" dirty="0"/>
            </a:p>
          </p:txBody>
        </p:sp>
        <p:cxnSp>
          <p:nvCxnSpPr>
            <p:cNvPr id="21" name="Straight Connector 20"/>
            <p:cNvCxnSpPr/>
            <p:nvPr/>
          </p:nvCxnSpPr>
          <p:spPr>
            <a:xfrm rot="5400000">
              <a:off x="1234934" y="1270452"/>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1234932" y="1564062"/>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1234117" y="1846621"/>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1232255" y="2129338"/>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1232255" y="2417593"/>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1232078" y="2700310"/>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1231409" y="2983027"/>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28" name="Rounded Rectangle 27"/>
            <p:cNvSpPr/>
            <p:nvPr/>
          </p:nvSpPr>
          <p:spPr>
            <a:xfrm>
              <a:off x="689814" y="3822194"/>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29" name="Rounded Rectangle 28"/>
            <p:cNvSpPr/>
            <p:nvPr/>
          </p:nvSpPr>
          <p:spPr>
            <a:xfrm>
              <a:off x="694003" y="3538042"/>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30" name="TextBox 29"/>
            <p:cNvSpPr txBox="1"/>
            <p:nvPr/>
          </p:nvSpPr>
          <p:spPr>
            <a:xfrm>
              <a:off x="694398" y="3551729"/>
              <a:ext cx="1144137" cy="201699"/>
            </a:xfrm>
            <a:prstGeom prst="rect">
              <a:avLst/>
            </a:prstGeom>
            <a:noFill/>
          </p:spPr>
          <p:txBody>
            <a:bodyPr wrap="square" rtlCol="0">
              <a:spAutoFit/>
            </a:bodyPr>
            <a:lstStyle/>
            <a:p>
              <a:pPr algn="ctr"/>
              <a:r>
                <a:rPr lang="en-US" sz="500" b="1" dirty="0" smtClean="0"/>
                <a:t>Set FA_REP to 0.3</a:t>
              </a:r>
              <a:endParaRPr lang="en-US" sz="500" b="1" dirty="0"/>
            </a:p>
          </p:txBody>
        </p:sp>
        <p:sp>
          <p:nvSpPr>
            <p:cNvPr id="31" name="TextBox 30"/>
            <p:cNvSpPr txBox="1"/>
            <p:nvPr/>
          </p:nvSpPr>
          <p:spPr>
            <a:xfrm>
              <a:off x="693241" y="3820292"/>
              <a:ext cx="1144137" cy="201699"/>
            </a:xfrm>
            <a:prstGeom prst="rect">
              <a:avLst/>
            </a:prstGeom>
            <a:noFill/>
          </p:spPr>
          <p:txBody>
            <a:bodyPr wrap="square" rtlCol="0">
              <a:spAutoFit/>
            </a:bodyPr>
            <a:lstStyle/>
            <a:p>
              <a:pPr algn="ctr"/>
              <a:r>
                <a:rPr lang="en-US" sz="500" b="1" dirty="0" smtClean="0"/>
                <a:t>Wiggle</a:t>
              </a:r>
              <a:endParaRPr lang="en-US" sz="500" b="1" dirty="0"/>
            </a:p>
          </p:txBody>
        </p:sp>
        <p:cxnSp>
          <p:nvCxnSpPr>
            <p:cNvPr id="32" name="Straight Connector 31"/>
            <p:cNvCxnSpPr/>
            <p:nvPr/>
          </p:nvCxnSpPr>
          <p:spPr>
            <a:xfrm rot="5400000">
              <a:off x="1235504" y="3491627"/>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1234836" y="3774344"/>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685800" y="4389062"/>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35" name="Rounded Rectangle 34"/>
            <p:cNvSpPr/>
            <p:nvPr/>
          </p:nvSpPr>
          <p:spPr>
            <a:xfrm>
              <a:off x="689989" y="4104910"/>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36" name="TextBox 35"/>
            <p:cNvSpPr txBox="1"/>
            <p:nvPr/>
          </p:nvSpPr>
          <p:spPr>
            <a:xfrm>
              <a:off x="690385" y="4118596"/>
              <a:ext cx="1144137" cy="201699"/>
            </a:xfrm>
            <a:prstGeom prst="rect">
              <a:avLst/>
            </a:prstGeom>
            <a:noFill/>
          </p:spPr>
          <p:txBody>
            <a:bodyPr wrap="square" rtlCol="0">
              <a:spAutoFit/>
            </a:bodyPr>
            <a:lstStyle/>
            <a:p>
              <a:pPr algn="ctr"/>
              <a:r>
                <a:rPr lang="en-US" sz="500" b="1" dirty="0" smtClean="0"/>
                <a:t>Set FA_REP to 1</a:t>
              </a:r>
              <a:endParaRPr lang="en-US" sz="500" b="1" dirty="0"/>
            </a:p>
          </p:txBody>
        </p:sp>
        <p:sp>
          <p:nvSpPr>
            <p:cNvPr id="37" name="TextBox 36"/>
            <p:cNvSpPr txBox="1"/>
            <p:nvPr/>
          </p:nvSpPr>
          <p:spPr>
            <a:xfrm>
              <a:off x="689228" y="4387159"/>
              <a:ext cx="1144137" cy="201699"/>
            </a:xfrm>
            <a:prstGeom prst="rect">
              <a:avLst/>
            </a:prstGeom>
            <a:noFill/>
          </p:spPr>
          <p:txBody>
            <a:bodyPr wrap="square" rtlCol="0">
              <a:spAutoFit/>
            </a:bodyPr>
            <a:lstStyle/>
            <a:p>
              <a:pPr algn="ctr"/>
              <a:r>
                <a:rPr lang="en-US" sz="500" b="1" dirty="0" smtClean="0"/>
                <a:t>Wiggle</a:t>
              </a:r>
              <a:endParaRPr lang="en-US" sz="500" b="1" dirty="0"/>
            </a:p>
          </p:txBody>
        </p:sp>
        <p:cxnSp>
          <p:nvCxnSpPr>
            <p:cNvPr id="38" name="Straight Connector 37"/>
            <p:cNvCxnSpPr/>
            <p:nvPr/>
          </p:nvCxnSpPr>
          <p:spPr>
            <a:xfrm rot="5400000">
              <a:off x="1231491" y="4058495"/>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a:off x="1230822" y="4341212"/>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694724" y="3313593"/>
              <a:ext cx="1151578" cy="120070"/>
            </a:xfrm>
            <a:prstGeom prst="roundRect">
              <a:avLst/>
            </a:prstGeom>
            <a:solidFill>
              <a:schemeClr val="bg1">
                <a:lumMod val="50000"/>
              </a:schemeClr>
            </a:solidFill>
            <a:ln/>
          </p:spPr>
          <p:style>
            <a:lnRef idx="1">
              <a:schemeClr val="accent1"/>
            </a:lnRef>
            <a:fillRef idx="3">
              <a:schemeClr val="accent1"/>
            </a:fillRef>
            <a:effectRef idx="2">
              <a:schemeClr val="accent1"/>
            </a:effectRef>
            <a:fontRef idx="minor">
              <a:schemeClr val="lt1"/>
            </a:fontRef>
          </p:style>
        </p:sp>
        <p:sp>
          <p:nvSpPr>
            <p:cNvPr id="41" name="TextBox 40"/>
            <p:cNvSpPr txBox="1"/>
            <p:nvPr/>
          </p:nvSpPr>
          <p:spPr>
            <a:xfrm>
              <a:off x="695120" y="3282762"/>
              <a:ext cx="1144137" cy="201699"/>
            </a:xfrm>
            <a:prstGeom prst="rect">
              <a:avLst/>
            </a:prstGeom>
            <a:noFill/>
          </p:spPr>
          <p:txBody>
            <a:bodyPr wrap="square" rtlCol="0">
              <a:spAutoFit/>
            </a:bodyPr>
            <a:lstStyle/>
            <a:p>
              <a:pPr algn="ctr"/>
              <a:r>
                <a:rPr lang="en-US" sz="500" b="1" dirty="0" smtClean="0"/>
                <a:t>Accept Best Energy</a:t>
              </a:r>
              <a:endParaRPr lang="en-US" sz="500" b="1" dirty="0"/>
            </a:p>
          </p:txBody>
        </p:sp>
        <p:cxnSp>
          <p:nvCxnSpPr>
            <p:cNvPr id="42" name="Straight Connector 41"/>
            <p:cNvCxnSpPr/>
            <p:nvPr/>
          </p:nvCxnSpPr>
          <p:spPr>
            <a:xfrm rot="5400000">
              <a:off x="1236225" y="3267178"/>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693545" y="4673139"/>
              <a:ext cx="1151578" cy="120070"/>
            </a:xfrm>
            <a:prstGeom prst="roundRect">
              <a:avLst/>
            </a:prstGeom>
            <a:solidFill>
              <a:schemeClr val="bg1">
                <a:lumMod val="50000"/>
              </a:schemeClr>
            </a:solidFill>
            <a:ln/>
          </p:spPr>
          <p:style>
            <a:lnRef idx="1">
              <a:schemeClr val="accent1"/>
            </a:lnRef>
            <a:fillRef idx="3">
              <a:schemeClr val="accent1"/>
            </a:fillRef>
            <a:effectRef idx="2">
              <a:schemeClr val="accent1"/>
            </a:effectRef>
            <a:fontRef idx="minor">
              <a:schemeClr val="lt1"/>
            </a:fontRef>
          </p:style>
        </p:sp>
        <p:sp>
          <p:nvSpPr>
            <p:cNvPr id="44" name="TextBox 43"/>
            <p:cNvSpPr txBox="1"/>
            <p:nvPr/>
          </p:nvSpPr>
          <p:spPr>
            <a:xfrm>
              <a:off x="693941" y="4642306"/>
              <a:ext cx="1144137" cy="201699"/>
            </a:xfrm>
            <a:prstGeom prst="rect">
              <a:avLst/>
            </a:prstGeom>
            <a:noFill/>
          </p:spPr>
          <p:txBody>
            <a:bodyPr wrap="square" rtlCol="0">
              <a:spAutoFit/>
            </a:bodyPr>
            <a:lstStyle/>
            <a:p>
              <a:pPr algn="ctr"/>
              <a:r>
                <a:rPr lang="en-US" sz="500" b="1" dirty="0" smtClean="0"/>
                <a:t>Accept Best Energy</a:t>
              </a:r>
              <a:endParaRPr lang="en-US" sz="500" b="1" dirty="0"/>
            </a:p>
          </p:txBody>
        </p:sp>
        <p:cxnSp>
          <p:nvCxnSpPr>
            <p:cNvPr id="45" name="Straight Connector 44"/>
            <p:cNvCxnSpPr/>
            <p:nvPr/>
          </p:nvCxnSpPr>
          <p:spPr>
            <a:xfrm rot="5400000">
              <a:off x="1235046" y="4626724"/>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grpSp>
      <p:grpSp>
        <p:nvGrpSpPr>
          <p:cNvPr id="4" name="Group 79"/>
          <p:cNvGrpSpPr/>
          <p:nvPr/>
        </p:nvGrpSpPr>
        <p:grpSpPr>
          <a:xfrm>
            <a:off x="3505200" y="5108030"/>
            <a:ext cx="1682822" cy="496663"/>
            <a:chOff x="548372" y="3657600"/>
            <a:chExt cx="1293395" cy="369332"/>
          </a:xfrm>
        </p:grpSpPr>
        <p:sp>
          <p:nvSpPr>
            <p:cNvPr id="81" name="Rectangle 80"/>
            <p:cNvSpPr/>
            <p:nvPr/>
          </p:nvSpPr>
          <p:spPr>
            <a:xfrm>
              <a:off x="548372" y="3727966"/>
              <a:ext cx="228600" cy="228600"/>
            </a:xfrm>
            <a:prstGeom prst="rect">
              <a:avLst/>
            </a:prstGeom>
            <a:solidFill>
              <a:srgbClr val="D3D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2" name="TextBox 81"/>
            <p:cNvSpPr txBox="1"/>
            <p:nvPr/>
          </p:nvSpPr>
          <p:spPr>
            <a:xfrm>
              <a:off x="762000" y="3657600"/>
              <a:ext cx="1079767" cy="369332"/>
            </a:xfrm>
            <a:prstGeom prst="rect">
              <a:avLst/>
            </a:prstGeom>
            <a:noFill/>
          </p:spPr>
          <p:txBody>
            <a:bodyPr wrap="none" rtlCol="0" anchor="ctr">
              <a:noAutofit/>
            </a:bodyPr>
            <a:lstStyle/>
            <a:p>
              <a:r>
                <a:rPr lang="en-US" sz="2000" dirty="0" smtClean="0"/>
                <a:t>Adjust repulsive force</a:t>
              </a:r>
              <a:endParaRPr lang="en-US" sz="2000" dirty="0"/>
            </a:p>
          </p:txBody>
        </p:sp>
      </p:grpSp>
      <p:grpSp>
        <p:nvGrpSpPr>
          <p:cNvPr id="46" name="Group 82"/>
          <p:cNvGrpSpPr/>
          <p:nvPr/>
        </p:nvGrpSpPr>
        <p:grpSpPr>
          <a:xfrm>
            <a:off x="3505200" y="5620384"/>
            <a:ext cx="1772225" cy="496663"/>
            <a:chOff x="2156059" y="3657600"/>
            <a:chExt cx="1362109" cy="369332"/>
          </a:xfrm>
        </p:grpSpPr>
        <p:sp>
          <p:nvSpPr>
            <p:cNvPr id="84" name="Rectangle 83"/>
            <p:cNvSpPr/>
            <p:nvPr/>
          </p:nvSpPr>
          <p:spPr>
            <a:xfrm>
              <a:off x="2156059" y="3727966"/>
              <a:ext cx="228600" cy="228600"/>
            </a:xfrm>
            <a:prstGeom prst="rect">
              <a:avLst/>
            </a:prstGeom>
            <a:solidFill>
              <a:srgbClr val="3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5" name="TextBox 84"/>
            <p:cNvSpPr txBox="1"/>
            <p:nvPr/>
          </p:nvSpPr>
          <p:spPr>
            <a:xfrm>
              <a:off x="2369687" y="3657600"/>
              <a:ext cx="1148481" cy="369332"/>
            </a:xfrm>
            <a:prstGeom prst="rect">
              <a:avLst/>
            </a:prstGeom>
            <a:noFill/>
          </p:spPr>
          <p:txBody>
            <a:bodyPr wrap="none" rtlCol="0" anchor="ctr">
              <a:noAutofit/>
            </a:bodyPr>
            <a:lstStyle/>
            <a:p>
              <a:r>
                <a:rPr lang="en-US" sz="2000" dirty="0" smtClean="0"/>
                <a:t>Discrete optimization</a:t>
              </a:r>
              <a:endParaRPr lang="en-US" sz="2000" dirty="0"/>
            </a:p>
          </p:txBody>
        </p:sp>
      </p:grpSp>
      <p:grpSp>
        <p:nvGrpSpPr>
          <p:cNvPr id="47" name="Group 85"/>
          <p:cNvGrpSpPr/>
          <p:nvPr/>
        </p:nvGrpSpPr>
        <p:grpSpPr>
          <a:xfrm>
            <a:off x="3505200" y="6132737"/>
            <a:ext cx="1404875" cy="496663"/>
            <a:chOff x="3962399" y="3657600"/>
            <a:chExt cx="1079769" cy="369332"/>
          </a:xfrm>
        </p:grpSpPr>
        <p:sp>
          <p:nvSpPr>
            <p:cNvPr id="87" name="Rectangle 86"/>
            <p:cNvSpPr/>
            <p:nvPr/>
          </p:nvSpPr>
          <p:spPr>
            <a:xfrm>
              <a:off x="3962399" y="3727966"/>
              <a:ext cx="228600" cy="228600"/>
            </a:xfrm>
            <a:prstGeom prst="rect">
              <a:avLst/>
            </a:prstGeom>
            <a:solidFill>
              <a:srgbClr val="E1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8" name="TextBox 87"/>
            <p:cNvSpPr txBox="1"/>
            <p:nvPr/>
          </p:nvSpPr>
          <p:spPr>
            <a:xfrm>
              <a:off x="4176028" y="3657600"/>
              <a:ext cx="866140" cy="369332"/>
            </a:xfrm>
            <a:prstGeom prst="rect">
              <a:avLst/>
            </a:prstGeom>
            <a:noFill/>
          </p:spPr>
          <p:txBody>
            <a:bodyPr wrap="none" rtlCol="0" anchor="ctr">
              <a:noAutofit/>
            </a:bodyPr>
            <a:lstStyle/>
            <a:p>
              <a:r>
                <a:rPr lang="en-US" sz="2000" dirty="0" smtClean="0"/>
                <a:t>Continuous optimization</a:t>
              </a:r>
              <a:endParaRPr lang="en-US" sz="2000" dirty="0"/>
            </a:p>
          </p:txBody>
        </p:sp>
      </p:grpSp>
      <p:sp>
        <p:nvSpPr>
          <p:cNvPr id="89" name="TextBox 88"/>
          <p:cNvSpPr txBox="1"/>
          <p:nvPr/>
        </p:nvSpPr>
        <p:spPr>
          <a:xfrm>
            <a:off x="169333" y="1253069"/>
            <a:ext cx="1724864" cy="923330"/>
          </a:xfrm>
          <a:prstGeom prst="rect">
            <a:avLst/>
          </a:prstGeom>
          <a:noFill/>
        </p:spPr>
        <p:txBody>
          <a:bodyPr wrap="none" rtlCol="0">
            <a:spAutoFit/>
          </a:bodyPr>
          <a:lstStyle/>
          <a:p>
            <a:pPr algn="ctr"/>
            <a:r>
              <a:rPr lang="en-US" dirty="0" smtClean="0"/>
              <a:t>Player</a:t>
            </a:r>
          </a:p>
          <a:p>
            <a:pPr algn="ctr"/>
            <a:r>
              <a:rPr lang="en-US" dirty="0" smtClean="0"/>
              <a:t>Algorithm</a:t>
            </a:r>
          </a:p>
          <a:p>
            <a:pPr algn="ctr"/>
            <a:r>
              <a:rPr lang="en-US" dirty="0" smtClean="0"/>
              <a:t>(Blue Fuse v1.1)</a:t>
            </a:r>
          </a:p>
        </p:txBody>
      </p:sp>
    </p:spTree>
    <p:extLst>
      <p:ext uri="{BB962C8B-B14F-4D97-AF65-F5344CB8AC3E}">
        <p14:creationId xmlns:p14="http://schemas.microsoft.com/office/powerpoint/2010/main" val="14826791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Comparison</a:t>
            </a:r>
            <a:endParaRPr lang="en-US" dirty="0"/>
          </a:p>
        </p:txBody>
      </p:sp>
      <p:grpSp>
        <p:nvGrpSpPr>
          <p:cNvPr id="3" name="Group 3"/>
          <p:cNvGrpSpPr/>
          <p:nvPr/>
        </p:nvGrpSpPr>
        <p:grpSpPr>
          <a:xfrm>
            <a:off x="381000" y="2177206"/>
            <a:ext cx="1281930" cy="4299794"/>
            <a:chOff x="685800" y="1034150"/>
            <a:chExt cx="1173987" cy="3809855"/>
          </a:xfrm>
        </p:grpSpPr>
        <p:sp>
          <p:nvSpPr>
            <p:cNvPr id="5" name="Rounded Rectangle 4"/>
            <p:cNvSpPr/>
            <p:nvPr/>
          </p:nvSpPr>
          <p:spPr>
            <a:xfrm>
              <a:off x="699133" y="1316867"/>
              <a:ext cx="1151578" cy="189892"/>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6" name="Rounded Rectangle 5"/>
            <p:cNvSpPr/>
            <p:nvPr/>
          </p:nvSpPr>
          <p:spPr>
            <a:xfrm>
              <a:off x="696454" y="1893037"/>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7" name="Rounded Rectangle 6"/>
            <p:cNvSpPr/>
            <p:nvPr/>
          </p:nvSpPr>
          <p:spPr>
            <a:xfrm>
              <a:off x="692264" y="2175753"/>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695120" y="1610477"/>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9" name="Rounded Rectangle 8"/>
            <p:cNvSpPr/>
            <p:nvPr/>
          </p:nvSpPr>
          <p:spPr>
            <a:xfrm>
              <a:off x="708209" y="1034150"/>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10" name="Rounded Rectangle 9"/>
            <p:cNvSpPr/>
            <p:nvPr/>
          </p:nvSpPr>
          <p:spPr>
            <a:xfrm>
              <a:off x="690576" y="2464008"/>
              <a:ext cx="1151578" cy="189892"/>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11" name="TextBox 10"/>
            <p:cNvSpPr txBox="1"/>
            <p:nvPr/>
          </p:nvSpPr>
          <p:spPr>
            <a:xfrm>
              <a:off x="706916" y="1044813"/>
              <a:ext cx="1144137" cy="201699"/>
            </a:xfrm>
            <a:prstGeom prst="rect">
              <a:avLst/>
            </a:prstGeom>
            <a:noFill/>
          </p:spPr>
          <p:txBody>
            <a:bodyPr wrap="square" rtlCol="0">
              <a:spAutoFit/>
            </a:bodyPr>
            <a:lstStyle/>
            <a:p>
              <a:pPr algn="ctr"/>
              <a:r>
                <a:rPr lang="en-US" sz="500" b="1" dirty="0" smtClean="0"/>
                <a:t>Set FA_REP to 0.05</a:t>
              </a:r>
              <a:endParaRPr lang="en-US" sz="500" b="1" dirty="0"/>
            </a:p>
          </p:txBody>
        </p:sp>
        <p:sp>
          <p:nvSpPr>
            <p:cNvPr id="12" name="TextBox 11"/>
            <p:cNvSpPr txBox="1"/>
            <p:nvPr/>
          </p:nvSpPr>
          <p:spPr>
            <a:xfrm>
              <a:off x="695515" y="1624163"/>
              <a:ext cx="1144137" cy="201699"/>
            </a:xfrm>
            <a:prstGeom prst="rect">
              <a:avLst/>
            </a:prstGeom>
            <a:noFill/>
          </p:spPr>
          <p:txBody>
            <a:bodyPr wrap="square" rtlCol="0">
              <a:spAutoFit/>
            </a:bodyPr>
            <a:lstStyle/>
            <a:p>
              <a:pPr algn="ctr"/>
              <a:r>
                <a:rPr lang="en-US" sz="500" b="1" dirty="0" smtClean="0"/>
                <a:t>Set FA_REP to 1</a:t>
              </a:r>
              <a:endParaRPr lang="en-US" sz="500" b="1" dirty="0"/>
            </a:p>
          </p:txBody>
        </p:sp>
        <p:sp>
          <p:nvSpPr>
            <p:cNvPr id="13" name="TextBox 12"/>
            <p:cNvSpPr txBox="1"/>
            <p:nvPr/>
          </p:nvSpPr>
          <p:spPr>
            <a:xfrm>
              <a:off x="691148" y="2195135"/>
              <a:ext cx="1144137" cy="201699"/>
            </a:xfrm>
            <a:prstGeom prst="rect">
              <a:avLst/>
            </a:prstGeom>
            <a:noFill/>
          </p:spPr>
          <p:txBody>
            <a:bodyPr wrap="square" rtlCol="0">
              <a:spAutoFit/>
            </a:bodyPr>
            <a:lstStyle/>
            <a:p>
              <a:pPr algn="ctr"/>
              <a:r>
                <a:rPr lang="en-US" sz="500" b="1" dirty="0" smtClean="0"/>
                <a:t>Set FA_REP to 0.07</a:t>
              </a:r>
              <a:endParaRPr lang="en-US" sz="500" b="1" dirty="0"/>
            </a:p>
          </p:txBody>
        </p:sp>
        <p:sp>
          <p:nvSpPr>
            <p:cNvPr id="14" name="TextBox 13"/>
            <p:cNvSpPr txBox="1"/>
            <p:nvPr/>
          </p:nvSpPr>
          <p:spPr>
            <a:xfrm>
              <a:off x="693829" y="2468834"/>
              <a:ext cx="1144137" cy="201699"/>
            </a:xfrm>
            <a:prstGeom prst="rect">
              <a:avLst/>
            </a:prstGeom>
            <a:noFill/>
          </p:spPr>
          <p:txBody>
            <a:bodyPr wrap="square" rtlCol="0">
              <a:spAutoFit/>
            </a:bodyPr>
            <a:lstStyle/>
            <a:p>
              <a:pPr algn="ctr"/>
              <a:r>
                <a:rPr lang="en-US" sz="500" b="1" dirty="0" smtClean="0"/>
                <a:t>Shake</a:t>
              </a:r>
              <a:endParaRPr lang="en-US" sz="500" b="1" dirty="0"/>
            </a:p>
          </p:txBody>
        </p:sp>
        <p:sp>
          <p:nvSpPr>
            <p:cNvPr id="15" name="TextBox 14"/>
            <p:cNvSpPr txBox="1"/>
            <p:nvPr/>
          </p:nvSpPr>
          <p:spPr>
            <a:xfrm>
              <a:off x="699882" y="1319842"/>
              <a:ext cx="1144137" cy="201699"/>
            </a:xfrm>
            <a:prstGeom prst="rect">
              <a:avLst/>
            </a:prstGeom>
            <a:noFill/>
          </p:spPr>
          <p:txBody>
            <a:bodyPr wrap="square" rtlCol="0">
              <a:spAutoFit/>
            </a:bodyPr>
            <a:lstStyle/>
            <a:p>
              <a:pPr algn="ctr"/>
              <a:r>
                <a:rPr lang="en-US" sz="500" b="1" dirty="0" smtClean="0"/>
                <a:t>Shake</a:t>
              </a:r>
              <a:endParaRPr lang="en-US" sz="500" b="1" dirty="0"/>
            </a:p>
          </p:txBody>
        </p:sp>
        <p:sp>
          <p:nvSpPr>
            <p:cNvPr id="16" name="TextBox 15"/>
            <p:cNvSpPr txBox="1"/>
            <p:nvPr/>
          </p:nvSpPr>
          <p:spPr>
            <a:xfrm>
              <a:off x="699882" y="1891134"/>
              <a:ext cx="1144137" cy="201699"/>
            </a:xfrm>
            <a:prstGeom prst="rect">
              <a:avLst/>
            </a:prstGeom>
            <a:noFill/>
          </p:spPr>
          <p:txBody>
            <a:bodyPr wrap="square" rtlCol="0">
              <a:spAutoFit/>
            </a:bodyPr>
            <a:lstStyle/>
            <a:p>
              <a:pPr algn="ctr"/>
              <a:r>
                <a:rPr lang="en-US" sz="500" b="1" dirty="0" smtClean="0"/>
                <a:t>Wiggle</a:t>
              </a:r>
              <a:endParaRPr lang="en-US" sz="500" b="1" dirty="0"/>
            </a:p>
          </p:txBody>
        </p:sp>
        <p:sp>
          <p:nvSpPr>
            <p:cNvPr id="17" name="Rounded Rectangle 16"/>
            <p:cNvSpPr/>
            <p:nvPr/>
          </p:nvSpPr>
          <p:spPr>
            <a:xfrm>
              <a:off x="686387" y="3030877"/>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18" name="Rounded Rectangle 17"/>
            <p:cNvSpPr/>
            <p:nvPr/>
          </p:nvSpPr>
          <p:spPr>
            <a:xfrm>
              <a:off x="690576" y="2746725"/>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19" name="TextBox 18"/>
            <p:cNvSpPr txBox="1"/>
            <p:nvPr/>
          </p:nvSpPr>
          <p:spPr>
            <a:xfrm>
              <a:off x="690972" y="2760411"/>
              <a:ext cx="1144137" cy="201699"/>
            </a:xfrm>
            <a:prstGeom prst="rect">
              <a:avLst/>
            </a:prstGeom>
            <a:noFill/>
          </p:spPr>
          <p:txBody>
            <a:bodyPr wrap="square" rtlCol="0">
              <a:spAutoFit/>
            </a:bodyPr>
            <a:lstStyle/>
            <a:p>
              <a:pPr algn="ctr"/>
              <a:r>
                <a:rPr lang="en-US" sz="500" b="1" dirty="0" smtClean="0"/>
                <a:t>Set FA_REP to 1</a:t>
              </a:r>
              <a:endParaRPr lang="en-US" sz="500" b="1" dirty="0"/>
            </a:p>
          </p:txBody>
        </p:sp>
        <p:sp>
          <p:nvSpPr>
            <p:cNvPr id="20" name="TextBox 19"/>
            <p:cNvSpPr txBox="1"/>
            <p:nvPr/>
          </p:nvSpPr>
          <p:spPr>
            <a:xfrm>
              <a:off x="689815" y="3028974"/>
              <a:ext cx="1144137" cy="201699"/>
            </a:xfrm>
            <a:prstGeom prst="rect">
              <a:avLst/>
            </a:prstGeom>
            <a:noFill/>
          </p:spPr>
          <p:txBody>
            <a:bodyPr wrap="square" rtlCol="0">
              <a:spAutoFit/>
            </a:bodyPr>
            <a:lstStyle/>
            <a:p>
              <a:pPr algn="ctr"/>
              <a:r>
                <a:rPr lang="en-US" sz="500" b="1" dirty="0" smtClean="0"/>
                <a:t>Wiggle</a:t>
              </a:r>
              <a:endParaRPr lang="en-US" sz="500" b="1" dirty="0"/>
            </a:p>
          </p:txBody>
        </p:sp>
        <p:cxnSp>
          <p:nvCxnSpPr>
            <p:cNvPr id="21" name="Straight Connector 20"/>
            <p:cNvCxnSpPr/>
            <p:nvPr/>
          </p:nvCxnSpPr>
          <p:spPr>
            <a:xfrm rot="5400000">
              <a:off x="1234934" y="1270452"/>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1234932" y="1564062"/>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1234117" y="1846621"/>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1232255" y="2129338"/>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1232255" y="2417593"/>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1232078" y="2700310"/>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1231409" y="2983027"/>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28" name="Rounded Rectangle 27"/>
            <p:cNvSpPr/>
            <p:nvPr/>
          </p:nvSpPr>
          <p:spPr>
            <a:xfrm>
              <a:off x="689814" y="3822194"/>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29" name="Rounded Rectangle 28"/>
            <p:cNvSpPr/>
            <p:nvPr/>
          </p:nvSpPr>
          <p:spPr>
            <a:xfrm>
              <a:off x="694003" y="3538042"/>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30" name="TextBox 29"/>
            <p:cNvSpPr txBox="1"/>
            <p:nvPr/>
          </p:nvSpPr>
          <p:spPr>
            <a:xfrm>
              <a:off x="694398" y="3551729"/>
              <a:ext cx="1144137" cy="201699"/>
            </a:xfrm>
            <a:prstGeom prst="rect">
              <a:avLst/>
            </a:prstGeom>
            <a:noFill/>
          </p:spPr>
          <p:txBody>
            <a:bodyPr wrap="square" rtlCol="0">
              <a:spAutoFit/>
            </a:bodyPr>
            <a:lstStyle/>
            <a:p>
              <a:pPr algn="ctr"/>
              <a:r>
                <a:rPr lang="en-US" sz="500" b="1" dirty="0" smtClean="0"/>
                <a:t>Set FA_REP to 0.3</a:t>
              </a:r>
              <a:endParaRPr lang="en-US" sz="500" b="1" dirty="0"/>
            </a:p>
          </p:txBody>
        </p:sp>
        <p:sp>
          <p:nvSpPr>
            <p:cNvPr id="31" name="TextBox 30"/>
            <p:cNvSpPr txBox="1"/>
            <p:nvPr/>
          </p:nvSpPr>
          <p:spPr>
            <a:xfrm>
              <a:off x="693241" y="3820292"/>
              <a:ext cx="1144137" cy="201699"/>
            </a:xfrm>
            <a:prstGeom prst="rect">
              <a:avLst/>
            </a:prstGeom>
            <a:noFill/>
          </p:spPr>
          <p:txBody>
            <a:bodyPr wrap="square" rtlCol="0">
              <a:spAutoFit/>
            </a:bodyPr>
            <a:lstStyle/>
            <a:p>
              <a:pPr algn="ctr"/>
              <a:r>
                <a:rPr lang="en-US" sz="500" b="1" dirty="0" smtClean="0"/>
                <a:t>Wiggle</a:t>
              </a:r>
              <a:endParaRPr lang="en-US" sz="500" b="1" dirty="0"/>
            </a:p>
          </p:txBody>
        </p:sp>
        <p:cxnSp>
          <p:nvCxnSpPr>
            <p:cNvPr id="32" name="Straight Connector 31"/>
            <p:cNvCxnSpPr/>
            <p:nvPr/>
          </p:nvCxnSpPr>
          <p:spPr>
            <a:xfrm rot="5400000">
              <a:off x="1235504" y="3491627"/>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1234836" y="3774344"/>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685800" y="4389062"/>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35" name="Rounded Rectangle 34"/>
            <p:cNvSpPr/>
            <p:nvPr/>
          </p:nvSpPr>
          <p:spPr>
            <a:xfrm>
              <a:off x="689989" y="4104910"/>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36" name="TextBox 35"/>
            <p:cNvSpPr txBox="1"/>
            <p:nvPr/>
          </p:nvSpPr>
          <p:spPr>
            <a:xfrm>
              <a:off x="690385" y="4118596"/>
              <a:ext cx="1144137" cy="201699"/>
            </a:xfrm>
            <a:prstGeom prst="rect">
              <a:avLst/>
            </a:prstGeom>
            <a:noFill/>
          </p:spPr>
          <p:txBody>
            <a:bodyPr wrap="square" rtlCol="0">
              <a:spAutoFit/>
            </a:bodyPr>
            <a:lstStyle/>
            <a:p>
              <a:pPr algn="ctr"/>
              <a:r>
                <a:rPr lang="en-US" sz="500" b="1" dirty="0" smtClean="0"/>
                <a:t>Set FA_REP to 1</a:t>
              </a:r>
              <a:endParaRPr lang="en-US" sz="500" b="1" dirty="0"/>
            </a:p>
          </p:txBody>
        </p:sp>
        <p:sp>
          <p:nvSpPr>
            <p:cNvPr id="37" name="TextBox 36"/>
            <p:cNvSpPr txBox="1"/>
            <p:nvPr/>
          </p:nvSpPr>
          <p:spPr>
            <a:xfrm>
              <a:off x="689228" y="4387159"/>
              <a:ext cx="1144137" cy="201699"/>
            </a:xfrm>
            <a:prstGeom prst="rect">
              <a:avLst/>
            </a:prstGeom>
            <a:noFill/>
          </p:spPr>
          <p:txBody>
            <a:bodyPr wrap="square" rtlCol="0">
              <a:spAutoFit/>
            </a:bodyPr>
            <a:lstStyle/>
            <a:p>
              <a:pPr algn="ctr"/>
              <a:r>
                <a:rPr lang="en-US" sz="500" b="1" dirty="0" smtClean="0"/>
                <a:t>Wiggle</a:t>
              </a:r>
              <a:endParaRPr lang="en-US" sz="500" b="1" dirty="0"/>
            </a:p>
          </p:txBody>
        </p:sp>
        <p:cxnSp>
          <p:nvCxnSpPr>
            <p:cNvPr id="38" name="Straight Connector 37"/>
            <p:cNvCxnSpPr/>
            <p:nvPr/>
          </p:nvCxnSpPr>
          <p:spPr>
            <a:xfrm rot="5400000">
              <a:off x="1231491" y="4058495"/>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a:off x="1230822" y="4341212"/>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694724" y="3313593"/>
              <a:ext cx="1151578" cy="120070"/>
            </a:xfrm>
            <a:prstGeom prst="roundRect">
              <a:avLst/>
            </a:prstGeom>
            <a:solidFill>
              <a:schemeClr val="bg1">
                <a:lumMod val="50000"/>
              </a:schemeClr>
            </a:solidFill>
            <a:ln/>
          </p:spPr>
          <p:style>
            <a:lnRef idx="1">
              <a:schemeClr val="accent1"/>
            </a:lnRef>
            <a:fillRef idx="3">
              <a:schemeClr val="accent1"/>
            </a:fillRef>
            <a:effectRef idx="2">
              <a:schemeClr val="accent1"/>
            </a:effectRef>
            <a:fontRef idx="minor">
              <a:schemeClr val="lt1"/>
            </a:fontRef>
          </p:style>
        </p:sp>
        <p:sp>
          <p:nvSpPr>
            <p:cNvPr id="41" name="TextBox 40"/>
            <p:cNvSpPr txBox="1"/>
            <p:nvPr/>
          </p:nvSpPr>
          <p:spPr>
            <a:xfrm>
              <a:off x="695120" y="3282762"/>
              <a:ext cx="1144137" cy="201699"/>
            </a:xfrm>
            <a:prstGeom prst="rect">
              <a:avLst/>
            </a:prstGeom>
            <a:noFill/>
          </p:spPr>
          <p:txBody>
            <a:bodyPr wrap="square" rtlCol="0">
              <a:spAutoFit/>
            </a:bodyPr>
            <a:lstStyle/>
            <a:p>
              <a:pPr algn="ctr"/>
              <a:r>
                <a:rPr lang="en-US" sz="500" b="1" dirty="0" smtClean="0"/>
                <a:t>Accept Best Energy</a:t>
              </a:r>
              <a:endParaRPr lang="en-US" sz="500" b="1" dirty="0"/>
            </a:p>
          </p:txBody>
        </p:sp>
        <p:cxnSp>
          <p:nvCxnSpPr>
            <p:cNvPr id="42" name="Straight Connector 41"/>
            <p:cNvCxnSpPr/>
            <p:nvPr/>
          </p:nvCxnSpPr>
          <p:spPr>
            <a:xfrm rot="5400000">
              <a:off x="1236225" y="3267178"/>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693545" y="4673139"/>
              <a:ext cx="1151578" cy="120070"/>
            </a:xfrm>
            <a:prstGeom prst="roundRect">
              <a:avLst/>
            </a:prstGeom>
            <a:solidFill>
              <a:schemeClr val="bg1">
                <a:lumMod val="50000"/>
              </a:schemeClr>
            </a:solidFill>
            <a:ln/>
          </p:spPr>
          <p:style>
            <a:lnRef idx="1">
              <a:schemeClr val="accent1"/>
            </a:lnRef>
            <a:fillRef idx="3">
              <a:schemeClr val="accent1"/>
            </a:fillRef>
            <a:effectRef idx="2">
              <a:schemeClr val="accent1"/>
            </a:effectRef>
            <a:fontRef idx="minor">
              <a:schemeClr val="lt1"/>
            </a:fontRef>
          </p:style>
        </p:sp>
        <p:sp>
          <p:nvSpPr>
            <p:cNvPr id="44" name="TextBox 43"/>
            <p:cNvSpPr txBox="1"/>
            <p:nvPr/>
          </p:nvSpPr>
          <p:spPr>
            <a:xfrm>
              <a:off x="693941" y="4642306"/>
              <a:ext cx="1144137" cy="201699"/>
            </a:xfrm>
            <a:prstGeom prst="rect">
              <a:avLst/>
            </a:prstGeom>
            <a:noFill/>
          </p:spPr>
          <p:txBody>
            <a:bodyPr wrap="square" rtlCol="0">
              <a:spAutoFit/>
            </a:bodyPr>
            <a:lstStyle/>
            <a:p>
              <a:pPr algn="ctr"/>
              <a:r>
                <a:rPr lang="en-US" sz="500" b="1" dirty="0" smtClean="0"/>
                <a:t>Accept Best Energy</a:t>
              </a:r>
              <a:endParaRPr lang="en-US" sz="500" b="1" dirty="0"/>
            </a:p>
          </p:txBody>
        </p:sp>
        <p:cxnSp>
          <p:nvCxnSpPr>
            <p:cNvPr id="45" name="Straight Connector 44"/>
            <p:cNvCxnSpPr/>
            <p:nvPr/>
          </p:nvCxnSpPr>
          <p:spPr>
            <a:xfrm rot="5400000">
              <a:off x="1235046" y="4626724"/>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grpSp>
      <p:grpSp>
        <p:nvGrpSpPr>
          <p:cNvPr id="4" name="Group 45"/>
          <p:cNvGrpSpPr>
            <a:grpSpLocks noChangeAspect="1"/>
          </p:cNvGrpSpPr>
          <p:nvPr/>
        </p:nvGrpSpPr>
        <p:grpSpPr>
          <a:xfrm>
            <a:off x="2141940" y="2154760"/>
            <a:ext cx="2006492" cy="3313046"/>
            <a:chOff x="2148391" y="115511"/>
            <a:chExt cx="4176209" cy="6671694"/>
          </a:xfrm>
        </p:grpSpPr>
        <p:sp>
          <p:nvSpPr>
            <p:cNvPr id="47" name="Rounded Rectangle 46"/>
            <p:cNvSpPr/>
            <p:nvPr/>
          </p:nvSpPr>
          <p:spPr>
            <a:xfrm>
              <a:off x="2772447" y="5879641"/>
              <a:ext cx="1267588" cy="907564"/>
            </a:xfrm>
            <a:prstGeom prst="roundRect">
              <a:avLst/>
            </a:prstGeom>
            <a:solidFill>
              <a:schemeClr val="bg1">
                <a:lumMod val="50000"/>
              </a:schemeClr>
            </a:solidFill>
            <a:ln/>
          </p:spPr>
          <p:style>
            <a:lnRef idx="1">
              <a:schemeClr val="accent1"/>
            </a:lnRef>
            <a:fillRef idx="3">
              <a:schemeClr val="accent1"/>
            </a:fillRef>
            <a:effectRef idx="2">
              <a:schemeClr val="accent1"/>
            </a:effectRef>
            <a:fontRef idx="minor">
              <a:schemeClr val="lt1"/>
            </a:fontRef>
          </p:style>
        </p:sp>
        <p:sp>
          <p:nvSpPr>
            <p:cNvPr id="48" name="Rounded Rectangle 47"/>
            <p:cNvSpPr/>
            <p:nvPr/>
          </p:nvSpPr>
          <p:spPr>
            <a:xfrm>
              <a:off x="2169967" y="115511"/>
              <a:ext cx="2617242" cy="43157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49" name="TextBox 48"/>
            <p:cNvSpPr txBox="1"/>
            <p:nvPr/>
          </p:nvSpPr>
          <p:spPr>
            <a:xfrm>
              <a:off x="2167030" y="139745"/>
              <a:ext cx="2600329" cy="458407"/>
            </a:xfrm>
            <a:prstGeom prst="rect">
              <a:avLst/>
            </a:prstGeom>
            <a:noFill/>
          </p:spPr>
          <p:txBody>
            <a:bodyPr wrap="square" rtlCol="0">
              <a:spAutoFit/>
            </a:bodyPr>
            <a:lstStyle/>
            <a:p>
              <a:pPr algn="ctr"/>
              <a:r>
                <a:rPr lang="en-US" sz="500" b="1" dirty="0" smtClean="0"/>
                <a:t>Set FA_REP to 0.02</a:t>
              </a:r>
              <a:endParaRPr lang="en-US" sz="500" b="1" dirty="0"/>
            </a:p>
          </p:txBody>
        </p:sp>
        <p:cxnSp>
          <p:nvCxnSpPr>
            <p:cNvPr id="50" name="Straight Connector 49"/>
            <p:cNvCxnSpPr/>
            <p:nvPr/>
          </p:nvCxnSpPr>
          <p:spPr>
            <a:xfrm rot="5400000">
              <a:off x="3367079" y="652560"/>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a:off x="3367075" y="1319856"/>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793436" y="5858947"/>
              <a:ext cx="1245266" cy="875141"/>
            </a:xfrm>
            <a:prstGeom prst="rect">
              <a:avLst/>
            </a:prstGeom>
            <a:noFill/>
          </p:spPr>
          <p:txBody>
            <a:bodyPr wrap="square" rtlCol="0">
              <a:spAutoFit/>
            </a:bodyPr>
            <a:lstStyle/>
            <a:p>
              <a:pPr algn="ctr"/>
              <a:r>
                <a:rPr lang="en-US" sz="500" b="1" dirty="0" smtClean="0"/>
                <a:t>Accept Best Energy</a:t>
              </a:r>
              <a:endParaRPr lang="en-US" sz="500" b="1" dirty="0"/>
            </a:p>
          </p:txBody>
        </p:sp>
        <p:cxnSp>
          <p:nvCxnSpPr>
            <p:cNvPr id="53" name="Straight Connector 52"/>
            <p:cNvCxnSpPr/>
            <p:nvPr/>
          </p:nvCxnSpPr>
          <p:spPr>
            <a:xfrm rot="5400000">
              <a:off x="3103940" y="5492982"/>
              <a:ext cx="725236" cy="669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54" name="Rounded Rectangle 53"/>
            <p:cNvSpPr/>
            <p:nvPr/>
          </p:nvSpPr>
          <p:spPr>
            <a:xfrm>
              <a:off x="2151040" y="761202"/>
              <a:ext cx="1365617" cy="443005"/>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55" name="Rounded Rectangle 54"/>
            <p:cNvSpPr/>
            <p:nvPr/>
          </p:nvSpPr>
          <p:spPr>
            <a:xfrm>
              <a:off x="3452724" y="761202"/>
              <a:ext cx="1334306" cy="443005"/>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56" name="TextBox 55"/>
            <p:cNvSpPr txBox="1"/>
            <p:nvPr/>
          </p:nvSpPr>
          <p:spPr>
            <a:xfrm>
              <a:off x="2208068" y="799300"/>
              <a:ext cx="2590526" cy="458407"/>
            </a:xfrm>
            <a:prstGeom prst="rect">
              <a:avLst/>
            </a:prstGeom>
            <a:noFill/>
          </p:spPr>
          <p:txBody>
            <a:bodyPr wrap="square" rtlCol="0">
              <a:spAutoFit/>
            </a:bodyPr>
            <a:lstStyle/>
            <a:p>
              <a:pPr algn="ctr"/>
              <a:r>
                <a:rPr lang="en-US" sz="500" b="1" smtClean="0"/>
                <a:t>Repack/</a:t>
              </a:r>
              <a:r>
                <a:rPr lang="en-US" sz="500" b="1" dirty="0" smtClean="0"/>
                <a:t>Minimize</a:t>
              </a:r>
              <a:endParaRPr lang="en-US" sz="500" b="1" dirty="0"/>
            </a:p>
          </p:txBody>
        </p:sp>
        <p:sp>
          <p:nvSpPr>
            <p:cNvPr id="57" name="Rounded Rectangle 56"/>
            <p:cNvSpPr/>
            <p:nvPr/>
          </p:nvSpPr>
          <p:spPr>
            <a:xfrm>
              <a:off x="2169967" y="1425345"/>
              <a:ext cx="2617242" cy="43157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58" name="TextBox 57"/>
            <p:cNvSpPr txBox="1"/>
            <p:nvPr/>
          </p:nvSpPr>
          <p:spPr>
            <a:xfrm>
              <a:off x="2167030" y="1449579"/>
              <a:ext cx="2600329" cy="458407"/>
            </a:xfrm>
            <a:prstGeom prst="rect">
              <a:avLst/>
            </a:prstGeom>
            <a:noFill/>
          </p:spPr>
          <p:txBody>
            <a:bodyPr wrap="square" rtlCol="0">
              <a:spAutoFit/>
            </a:bodyPr>
            <a:lstStyle/>
            <a:p>
              <a:pPr algn="ctr"/>
              <a:r>
                <a:rPr lang="en-US" sz="500" b="1" dirty="0" smtClean="0"/>
                <a:t>Set FA_REP to 0.25</a:t>
              </a:r>
              <a:endParaRPr lang="en-US" sz="500" b="1" dirty="0"/>
            </a:p>
          </p:txBody>
        </p:sp>
        <p:cxnSp>
          <p:nvCxnSpPr>
            <p:cNvPr id="59" name="Straight Connector 58"/>
            <p:cNvCxnSpPr/>
            <p:nvPr/>
          </p:nvCxnSpPr>
          <p:spPr>
            <a:xfrm rot="5400000">
              <a:off x="3367079" y="1962394"/>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rot="5400000">
              <a:off x="3367075" y="2629690"/>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2151040" y="2071036"/>
              <a:ext cx="1365617" cy="443005"/>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62" name="Rounded Rectangle 61"/>
            <p:cNvSpPr/>
            <p:nvPr/>
          </p:nvSpPr>
          <p:spPr>
            <a:xfrm>
              <a:off x="3452724" y="2071036"/>
              <a:ext cx="1334306" cy="443005"/>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63" name="TextBox 62"/>
            <p:cNvSpPr txBox="1"/>
            <p:nvPr/>
          </p:nvSpPr>
          <p:spPr>
            <a:xfrm>
              <a:off x="2208068" y="2109133"/>
              <a:ext cx="2590526" cy="458407"/>
            </a:xfrm>
            <a:prstGeom prst="rect">
              <a:avLst/>
            </a:prstGeom>
            <a:noFill/>
          </p:spPr>
          <p:txBody>
            <a:bodyPr wrap="square" rtlCol="0">
              <a:spAutoFit/>
            </a:bodyPr>
            <a:lstStyle/>
            <a:p>
              <a:pPr algn="ctr"/>
              <a:r>
                <a:rPr lang="en-US" sz="500" b="1" smtClean="0"/>
                <a:t>Repack/</a:t>
              </a:r>
              <a:r>
                <a:rPr lang="en-US" sz="500" b="1" dirty="0" smtClean="0"/>
                <a:t>Minimize</a:t>
              </a:r>
              <a:endParaRPr lang="en-US" sz="500" b="1" dirty="0"/>
            </a:p>
          </p:txBody>
        </p:sp>
        <p:sp>
          <p:nvSpPr>
            <p:cNvPr id="64" name="Rounded Rectangle 63"/>
            <p:cNvSpPr/>
            <p:nvPr/>
          </p:nvSpPr>
          <p:spPr>
            <a:xfrm>
              <a:off x="2167318" y="2735179"/>
              <a:ext cx="2617242" cy="43157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65" name="TextBox 64"/>
            <p:cNvSpPr txBox="1"/>
            <p:nvPr/>
          </p:nvSpPr>
          <p:spPr>
            <a:xfrm>
              <a:off x="2164379" y="2759413"/>
              <a:ext cx="2600329" cy="458407"/>
            </a:xfrm>
            <a:prstGeom prst="rect">
              <a:avLst/>
            </a:prstGeom>
            <a:noFill/>
          </p:spPr>
          <p:txBody>
            <a:bodyPr wrap="square" rtlCol="0">
              <a:spAutoFit/>
            </a:bodyPr>
            <a:lstStyle/>
            <a:p>
              <a:pPr algn="ctr"/>
              <a:r>
                <a:rPr lang="en-US" sz="500" b="1" dirty="0" smtClean="0"/>
                <a:t>Set FA_REP to 0.55</a:t>
              </a:r>
              <a:endParaRPr lang="en-US" sz="500" b="1" dirty="0"/>
            </a:p>
          </p:txBody>
        </p:sp>
        <p:cxnSp>
          <p:nvCxnSpPr>
            <p:cNvPr id="66" name="Straight Connector 65"/>
            <p:cNvCxnSpPr/>
            <p:nvPr/>
          </p:nvCxnSpPr>
          <p:spPr>
            <a:xfrm rot="5400000">
              <a:off x="3364430" y="3272228"/>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5400000">
              <a:off x="3364426" y="3939524"/>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2148391" y="3380870"/>
              <a:ext cx="1365617" cy="443005"/>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69" name="Rounded Rectangle 68"/>
            <p:cNvSpPr/>
            <p:nvPr/>
          </p:nvSpPr>
          <p:spPr>
            <a:xfrm>
              <a:off x="3450075" y="3380870"/>
              <a:ext cx="1334306" cy="443005"/>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70" name="TextBox 69"/>
            <p:cNvSpPr txBox="1"/>
            <p:nvPr/>
          </p:nvSpPr>
          <p:spPr>
            <a:xfrm>
              <a:off x="2205419" y="3418967"/>
              <a:ext cx="2590526" cy="458407"/>
            </a:xfrm>
            <a:prstGeom prst="rect">
              <a:avLst/>
            </a:prstGeom>
            <a:noFill/>
          </p:spPr>
          <p:txBody>
            <a:bodyPr wrap="square" rtlCol="0">
              <a:spAutoFit/>
            </a:bodyPr>
            <a:lstStyle/>
            <a:p>
              <a:pPr algn="ctr"/>
              <a:r>
                <a:rPr lang="en-US" sz="500" b="1" smtClean="0"/>
                <a:t>Repack/</a:t>
              </a:r>
              <a:r>
                <a:rPr lang="en-US" sz="500" b="1" dirty="0" smtClean="0"/>
                <a:t>Minimize</a:t>
              </a:r>
              <a:endParaRPr lang="en-US" sz="500" b="1" dirty="0"/>
            </a:p>
          </p:txBody>
        </p:sp>
        <p:sp>
          <p:nvSpPr>
            <p:cNvPr id="71" name="Rounded Rectangle 70"/>
            <p:cNvSpPr/>
            <p:nvPr/>
          </p:nvSpPr>
          <p:spPr>
            <a:xfrm>
              <a:off x="2167318" y="4045013"/>
              <a:ext cx="2617242" cy="43157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72" name="TextBox 71"/>
            <p:cNvSpPr txBox="1"/>
            <p:nvPr/>
          </p:nvSpPr>
          <p:spPr>
            <a:xfrm>
              <a:off x="2164379" y="4069247"/>
              <a:ext cx="2600329" cy="458407"/>
            </a:xfrm>
            <a:prstGeom prst="rect">
              <a:avLst/>
            </a:prstGeom>
            <a:noFill/>
          </p:spPr>
          <p:txBody>
            <a:bodyPr wrap="square" rtlCol="0">
              <a:spAutoFit/>
            </a:bodyPr>
            <a:lstStyle/>
            <a:p>
              <a:pPr algn="ctr"/>
              <a:r>
                <a:rPr lang="en-US" sz="500" b="1" dirty="0" smtClean="0"/>
                <a:t>Set FA_REP to 1</a:t>
              </a:r>
              <a:endParaRPr lang="en-US" sz="500" b="1" dirty="0"/>
            </a:p>
          </p:txBody>
        </p:sp>
        <p:cxnSp>
          <p:nvCxnSpPr>
            <p:cNvPr id="73" name="Straight Connector 72"/>
            <p:cNvCxnSpPr/>
            <p:nvPr/>
          </p:nvCxnSpPr>
          <p:spPr>
            <a:xfrm rot="5400000">
              <a:off x="3364430" y="4582062"/>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74" name="Rounded Rectangle 73"/>
            <p:cNvSpPr/>
            <p:nvPr/>
          </p:nvSpPr>
          <p:spPr>
            <a:xfrm>
              <a:off x="2148391" y="4690704"/>
              <a:ext cx="1365617" cy="443005"/>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75" name="Rounded Rectangle 74"/>
            <p:cNvSpPr/>
            <p:nvPr/>
          </p:nvSpPr>
          <p:spPr>
            <a:xfrm>
              <a:off x="3450075" y="4690704"/>
              <a:ext cx="1334306" cy="443005"/>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76" name="TextBox 75"/>
            <p:cNvSpPr txBox="1"/>
            <p:nvPr/>
          </p:nvSpPr>
          <p:spPr>
            <a:xfrm>
              <a:off x="2205419" y="4728801"/>
              <a:ext cx="2590526" cy="458407"/>
            </a:xfrm>
            <a:prstGeom prst="rect">
              <a:avLst/>
            </a:prstGeom>
            <a:noFill/>
          </p:spPr>
          <p:txBody>
            <a:bodyPr wrap="square" rtlCol="0">
              <a:spAutoFit/>
            </a:bodyPr>
            <a:lstStyle/>
            <a:p>
              <a:pPr algn="ctr"/>
              <a:r>
                <a:rPr lang="en-US" sz="500" b="1" smtClean="0"/>
                <a:t>Repack/</a:t>
              </a:r>
              <a:r>
                <a:rPr lang="en-US" sz="500" b="1" dirty="0" smtClean="0"/>
                <a:t>Minimize</a:t>
              </a:r>
              <a:endParaRPr lang="en-US" sz="500" b="1" dirty="0"/>
            </a:p>
          </p:txBody>
        </p:sp>
        <p:cxnSp>
          <p:nvCxnSpPr>
            <p:cNvPr id="77" name="Elbow Connector 34"/>
            <p:cNvCxnSpPr>
              <a:endCxn id="48" idx="3"/>
            </p:cNvCxnSpPr>
            <p:nvPr/>
          </p:nvCxnSpPr>
          <p:spPr>
            <a:xfrm rot="16200000" flipV="1">
              <a:off x="2538544" y="2579962"/>
              <a:ext cx="5193206" cy="695876"/>
            </a:xfrm>
            <a:prstGeom prst="bentConnector2">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469903" y="5511803"/>
              <a:ext cx="2013182" cy="127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5407822" y="2595477"/>
              <a:ext cx="916778" cy="666774"/>
            </a:xfrm>
            <a:prstGeom prst="rect">
              <a:avLst/>
            </a:prstGeom>
            <a:noFill/>
          </p:spPr>
          <p:txBody>
            <a:bodyPr wrap="square" rtlCol="0">
              <a:spAutoFit/>
            </a:bodyPr>
            <a:lstStyle/>
            <a:p>
              <a:pPr algn="ctr"/>
              <a:r>
                <a:rPr lang="en-US" sz="500" b="1" dirty="0" smtClean="0"/>
                <a:t>x5-15</a:t>
              </a:r>
              <a:endParaRPr lang="en-US" sz="500" b="1" dirty="0"/>
            </a:p>
          </p:txBody>
        </p:sp>
      </p:grpSp>
      <p:grpSp>
        <p:nvGrpSpPr>
          <p:cNvPr id="46" name="Group 79"/>
          <p:cNvGrpSpPr/>
          <p:nvPr/>
        </p:nvGrpSpPr>
        <p:grpSpPr>
          <a:xfrm>
            <a:off x="3505200" y="5108030"/>
            <a:ext cx="1682822" cy="496663"/>
            <a:chOff x="548372" y="3657600"/>
            <a:chExt cx="1293395" cy="369332"/>
          </a:xfrm>
        </p:grpSpPr>
        <p:sp>
          <p:nvSpPr>
            <p:cNvPr id="81" name="Rectangle 80"/>
            <p:cNvSpPr/>
            <p:nvPr/>
          </p:nvSpPr>
          <p:spPr>
            <a:xfrm>
              <a:off x="548372" y="3727966"/>
              <a:ext cx="228600" cy="228600"/>
            </a:xfrm>
            <a:prstGeom prst="rect">
              <a:avLst/>
            </a:prstGeom>
            <a:solidFill>
              <a:srgbClr val="D3D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2" name="TextBox 81"/>
            <p:cNvSpPr txBox="1"/>
            <p:nvPr/>
          </p:nvSpPr>
          <p:spPr>
            <a:xfrm>
              <a:off x="762000" y="3657600"/>
              <a:ext cx="1079767" cy="369332"/>
            </a:xfrm>
            <a:prstGeom prst="rect">
              <a:avLst/>
            </a:prstGeom>
            <a:noFill/>
          </p:spPr>
          <p:txBody>
            <a:bodyPr wrap="none" rtlCol="0" anchor="ctr">
              <a:noAutofit/>
            </a:bodyPr>
            <a:lstStyle/>
            <a:p>
              <a:r>
                <a:rPr lang="en-US" sz="2000" dirty="0" smtClean="0"/>
                <a:t>Adjust repulsive force</a:t>
              </a:r>
              <a:endParaRPr lang="en-US" sz="2000" dirty="0"/>
            </a:p>
          </p:txBody>
        </p:sp>
      </p:grpSp>
      <p:grpSp>
        <p:nvGrpSpPr>
          <p:cNvPr id="80" name="Group 82"/>
          <p:cNvGrpSpPr/>
          <p:nvPr/>
        </p:nvGrpSpPr>
        <p:grpSpPr>
          <a:xfrm>
            <a:off x="3505200" y="5620384"/>
            <a:ext cx="1772225" cy="496663"/>
            <a:chOff x="2156059" y="3657600"/>
            <a:chExt cx="1362109" cy="369332"/>
          </a:xfrm>
        </p:grpSpPr>
        <p:sp>
          <p:nvSpPr>
            <p:cNvPr id="84" name="Rectangle 83"/>
            <p:cNvSpPr/>
            <p:nvPr/>
          </p:nvSpPr>
          <p:spPr>
            <a:xfrm>
              <a:off x="2156059" y="3727966"/>
              <a:ext cx="228600" cy="228600"/>
            </a:xfrm>
            <a:prstGeom prst="rect">
              <a:avLst/>
            </a:prstGeom>
            <a:solidFill>
              <a:srgbClr val="3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5" name="TextBox 84"/>
            <p:cNvSpPr txBox="1"/>
            <p:nvPr/>
          </p:nvSpPr>
          <p:spPr>
            <a:xfrm>
              <a:off x="2369687" y="3657600"/>
              <a:ext cx="1148481" cy="369332"/>
            </a:xfrm>
            <a:prstGeom prst="rect">
              <a:avLst/>
            </a:prstGeom>
            <a:noFill/>
          </p:spPr>
          <p:txBody>
            <a:bodyPr wrap="none" rtlCol="0" anchor="ctr">
              <a:noAutofit/>
            </a:bodyPr>
            <a:lstStyle/>
            <a:p>
              <a:r>
                <a:rPr lang="en-US" sz="2000" dirty="0" smtClean="0"/>
                <a:t>Discrete optimization</a:t>
              </a:r>
              <a:endParaRPr lang="en-US" sz="2000" dirty="0"/>
            </a:p>
          </p:txBody>
        </p:sp>
      </p:grpSp>
      <p:grpSp>
        <p:nvGrpSpPr>
          <p:cNvPr id="83" name="Group 85"/>
          <p:cNvGrpSpPr/>
          <p:nvPr/>
        </p:nvGrpSpPr>
        <p:grpSpPr>
          <a:xfrm>
            <a:off x="3505200" y="6132737"/>
            <a:ext cx="1404875" cy="496663"/>
            <a:chOff x="3962399" y="3657600"/>
            <a:chExt cx="1079769" cy="369332"/>
          </a:xfrm>
        </p:grpSpPr>
        <p:sp>
          <p:nvSpPr>
            <p:cNvPr id="87" name="Rectangle 86"/>
            <p:cNvSpPr/>
            <p:nvPr/>
          </p:nvSpPr>
          <p:spPr>
            <a:xfrm>
              <a:off x="3962399" y="3727966"/>
              <a:ext cx="228600" cy="228600"/>
            </a:xfrm>
            <a:prstGeom prst="rect">
              <a:avLst/>
            </a:prstGeom>
            <a:solidFill>
              <a:srgbClr val="E1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8" name="TextBox 87"/>
            <p:cNvSpPr txBox="1"/>
            <p:nvPr/>
          </p:nvSpPr>
          <p:spPr>
            <a:xfrm>
              <a:off x="4176028" y="3657600"/>
              <a:ext cx="866140" cy="369332"/>
            </a:xfrm>
            <a:prstGeom prst="rect">
              <a:avLst/>
            </a:prstGeom>
            <a:noFill/>
          </p:spPr>
          <p:txBody>
            <a:bodyPr wrap="none" rtlCol="0" anchor="ctr">
              <a:noAutofit/>
            </a:bodyPr>
            <a:lstStyle/>
            <a:p>
              <a:r>
                <a:rPr lang="en-US" sz="2000" dirty="0" smtClean="0"/>
                <a:t>Continuous optimization</a:t>
              </a:r>
              <a:endParaRPr lang="en-US" sz="2000" dirty="0"/>
            </a:p>
          </p:txBody>
        </p:sp>
      </p:grpSp>
      <p:sp>
        <p:nvSpPr>
          <p:cNvPr id="90" name="TextBox 89"/>
          <p:cNvSpPr txBox="1"/>
          <p:nvPr/>
        </p:nvSpPr>
        <p:spPr>
          <a:xfrm>
            <a:off x="2168388" y="1253069"/>
            <a:ext cx="1249786" cy="923330"/>
          </a:xfrm>
          <a:prstGeom prst="rect">
            <a:avLst/>
          </a:prstGeom>
          <a:noFill/>
        </p:spPr>
        <p:txBody>
          <a:bodyPr wrap="none" rtlCol="0">
            <a:spAutoFit/>
          </a:bodyPr>
          <a:lstStyle/>
          <a:p>
            <a:pPr algn="ctr"/>
            <a:r>
              <a:rPr lang="en-US" dirty="0" smtClean="0"/>
              <a:t>Scientist</a:t>
            </a:r>
          </a:p>
          <a:p>
            <a:pPr algn="ctr"/>
            <a:r>
              <a:rPr lang="en-US" dirty="0" smtClean="0"/>
              <a:t>Algorithm</a:t>
            </a:r>
          </a:p>
          <a:p>
            <a:pPr algn="ctr"/>
            <a:r>
              <a:rPr lang="en-US" dirty="0" smtClean="0"/>
              <a:t>(Fast Relax)</a:t>
            </a:r>
          </a:p>
        </p:txBody>
      </p:sp>
      <p:sp>
        <p:nvSpPr>
          <p:cNvPr id="91" name="TextBox 90"/>
          <p:cNvSpPr txBox="1"/>
          <p:nvPr/>
        </p:nvSpPr>
        <p:spPr>
          <a:xfrm>
            <a:off x="169333" y="1253069"/>
            <a:ext cx="1724864" cy="923330"/>
          </a:xfrm>
          <a:prstGeom prst="rect">
            <a:avLst/>
          </a:prstGeom>
          <a:noFill/>
        </p:spPr>
        <p:txBody>
          <a:bodyPr wrap="none" rtlCol="0">
            <a:spAutoFit/>
          </a:bodyPr>
          <a:lstStyle/>
          <a:p>
            <a:pPr algn="ctr"/>
            <a:r>
              <a:rPr lang="en-US" dirty="0" smtClean="0"/>
              <a:t>Player</a:t>
            </a:r>
          </a:p>
          <a:p>
            <a:pPr algn="ctr"/>
            <a:r>
              <a:rPr lang="en-US" dirty="0" smtClean="0"/>
              <a:t>Algorithm</a:t>
            </a:r>
          </a:p>
          <a:p>
            <a:pPr algn="ctr"/>
            <a:r>
              <a:rPr lang="en-US" dirty="0" smtClean="0"/>
              <a:t>(Blue Fuse v1.1)</a:t>
            </a:r>
          </a:p>
        </p:txBody>
      </p:sp>
    </p:spTree>
    <p:extLst>
      <p:ext uri="{BB962C8B-B14F-4D97-AF65-F5344CB8AC3E}">
        <p14:creationId xmlns:p14="http://schemas.microsoft.com/office/powerpoint/2010/main" val="33181783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Comparison</a:t>
            </a:r>
            <a:endParaRPr lang="en-US" dirty="0"/>
          </a:p>
        </p:txBody>
      </p:sp>
      <p:sp>
        <p:nvSpPr>
          <p:cNvPr id="3" name="Content Placeholder 2"/>
          <p:cNvSpPr>
            <a:spLocks noGrp="1"/>
          </p:cNvSpPr>
          <p:nvPr>
            <p:ph idx="1"/>
          </p:nvPr>
        </p:nvSpPr>
        <p:spPr>
          <a:xfrm>
            <a:off x="4148432" y="2261914"/>
            <a:ext cx="4538368" cy="3864249"/>
          </a:xfrm>
        </p:spPr>
        <p:txBody>
          <a:bodyPr/>
          <a:lstStyle/>
          <a:p>
            <a:r>
              <a:rPr lang="en-US" dirty="0" smtClean="0"/>
              <a:t>Independent discovery of scientists’ algorithmic techniques</a:t>
            </a:r>
          </a:p>
          <a:p>
            <a:endParaRPr lang="en-US" dirty="0"/>
          </a:p>
        </p:txBody>
      </p:sp>
      <p:grpSp>
        <p:nvGrpSpPr>
          <p:cNvPr id="4" name="Group 3"/>
          <p:cNvGrpSpPr/>
          <p:nvPr/>
        </p:nvGrpSpPr>
        <p:grpSpPr>
          <a:xfrm>
            <a:off x="381000" y="2177206"/>
            <a:ext cx="1281930" cy="4299794"/>
            <a:chOff x="685800" y="1034150"/>
            <a:chExt cx="1173987" cy="3809855"/>
          </a:xfrm>
        </p:grpSpPr>
        <p:sp>
          <p:nvSpPr>
            <p:cNvPr id="5" name="Rounded Rectangle 4"/>
            <p:cNvSpPr/>
            <p:nvPr/>
          </p:nvSpPr>
          <p:spPr>
            <a:xfrm>
              <a:off x="699133" y="1316867"/>
              <a:ext cx="1151578" cy="189892"/>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6" name="Rounded Rectangle 5"/>
            <p:cNvSpPr/>
            <p:nvPr/>
          </p:nvSpPr>
          <p:spPr>
            <a:xfrm>
              <a:off x="696454" y="1893037"/>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7" name="Rounded Rectangle 6"/>
            <p:cNvSpPr/>
            <p:nvPr/>
          </p:nvSpPr>
          <p:spPr>
            <a:xfrm>
              <a:off x="692264" y="2175753"/>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8" name="Rounded Rectangle 7"/>
            <p:cNvSpPr/>
            <p:nvPr/>
          </p:nvSpPr>
          <p:spPr>
            <a:xfrm>
              <a:off x="695120" y="1610477"/>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9" name="Rounded Rectangle 8"/>
            <p:cNvSpPr/>
            <p:nvPr/>
          </p:nvSpPr>
          <p:spPr>
            <a:xfrm>
              <a:off x="708209" y="1034150"/>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10" name="Rounded Rectangle 9"/>
            <p:cNvSpPr/>
            <p:nvPr/>
          </p:nvSpPr>
          <p:spPr>
            <a:xfrm>
              <a:off x="690576" y="2464008"/>
              <a:ext cx="1151578" cy="189892"/>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11" name="TextBox 10"/>
            <p:cNvSpPr txBox="1"/>
            <p:nvPr/>
          </p:nvSpPr>
          <p:spPr>
            <a:xfrm>
              <a:off x="706916" y="1044813"/>
              <a:ext cx="1144137" cy="201699"/>
            </a:xfrm>
            <a:prstGeom prst="rect">
              <a:avLst/>
            </a:prstGeom>
            <a:noFill/>
          </p:spPr>
          <p:txBody>
            <a:bodyPr wrap="square" rtlCol="0">
              <a:spAutoFit/>
            </a:bodyPr>
            <a:lstStyle/>
            <a:p>
              <a:pPr algn="ctr"/>
              <a:r>
                <a:rPr lang="en-US" sz="500" b="1" dirty="0" smtClean="0"/>
                <a:t>Set FA_REP to 0.05</a:t>
              </a:r>
              <a:endParaRPr lang="en-US" sz="500" b="1" dirty="0"/>
            </a:p>
          </p:txBody>
        </p:sp>
        <p:sp>
          <p:nvSpPr>
            <p:cNvPr id="12" name="TextBox 11"/>
            <p:cNvSpPr txBox="1"/>
            <p:nvPr/>
          </p:nvSpPr>
          <p:spPr>
            <a:xfrm>
              <a:off x="695515" y="1624163"/>
              <a:ext cx="1144137" cy="201699"/>
            </a:xfrm>
            <a:prstGeom prst="rect">
              <a:avLst/>
            </a:prstGeom>
            <a:noFill/>
          </p:spPr>
          <p:txBody>
            <a:bodyPr wrap="square" rtlCol="0">
              <a:spAutoFit/>
            </a:bodyPr>
            <a:lstStyle/>
            <a:p>
              <a:pPr algn="ctr"/>
              <a:r>
                <a:rPr lang="en-US" sz="500" b="1" dirty="0" smtClean="0"/>
                <a:t>Set FA_REP to 1</a:t>
              </a:r>
              <a:endParaRPr lang="en-US" sz="500" b="1" dirty="0"/>
            </a:p>
          </p:txBody>
        </p:sp>
        <p:sp>
          <p:nvSpPr>
            <p:cNvPr id="13" name="TextBox 12"/>
            <p:cNvSpPr txBox="1"/>
            <p:nvPr/>
          </p:nvSpPr>
          <p:spPr>
            <a:xfrm>
              <a:off x="691148" y="2195135"/>
              <a:ext cx="1144137" cy="201699"/>
            </a:xfrm>
            <a:prstGeom prst="rect">
              <a:avLst/>
            </a:prstGeom>
            <a:noFill/>
          </p:spPr>
          <p:txBody>
            <a:bodyPr wrap="square" rtlCol="0">
              <a:spAutoFit/>
            </a:bodyPr>
            <a:lstStyle/>
            <a:p>
              <a:pPr algn="ctr"/>
              <a:r>
                <a:rPr lang="en-US" sz="500" b="1" dirty="0" smtClean="0"/>
                <a:t>Set FA_REP to 0.07</a:t>
              </a:r>
              <a:endParaRPr lang="en-US" sz="500" b="1" dirty="0"/>
            </a:p>
          </p:txBody>
        </p:sp>
        <p:sp>
          <p:nvSpPr>
            <p:cNvPr id="14" name="TextBox 13"/>
            <p:cNvSpPr txBox="1"/>
            <p:nvPr/>
          </p:nvSpPr>
          <p:spPr>
            <a:xfrm>
              <a:off x="693829" y="2468834"/>
              <a:ext cx="1144137" cy="201699"/>
            </a:xfrm>
            <a:prstGeom prst="rect">
              <a:avLst/>
            </a:prstGeom>
            <a:noFill/>
          </p:spPr>
          <p:txBody>
            <a:bodyPr wrap="square" rtlCol="0">
              <a:spAutoFit/>
            </a:bodyPr>
            <a:lstStyle/>
            <a:p>
              <a:pPr algn="ctr"/>
              <a:r>
                <a:rPr lang="en-US" sz="500" b="1" dirty="0" smtClean="0"/>
                <a:t>Shake</a:t>
              </a:r>
              <a:endParaRPr lang="en-US" sz="500" b="1" dirty="0"/>
            </a:p>
          </p:txBody>
        </p:sp>
        <p:sp>
          <p:nvSpPr>
            <p:cNvPr id="15" name="TextBox 14"/>
            <p:cNvSpPr txBox="1"/>
            <p:nvPr/>
          </p:nvSpPr>
          <p:spPr>
            <a:xfrm>
              <a:off x="699882" y="1319842"/>
              <a:ext cx="1144137" cy="201699"/>
            </a:xfrm>
            <a:prstGeom prst="rect">
              <a:avLst/>
            </a:prstGeom>
            <a:noFill/>
          </p:spPr>
          <p:txBody>
            <a:bodyPr wrap="square" rtlCol="0">
              <a:spAutoFit/>
            </a:bodyPr>
            <a:lstStyle/>
            <a:p>
              <a:pPr algn="ctr"/>
              <a:r>
                <a:rPr lang="en-US" sz="500" b="1" dirty="0" smtClean="0"/>
                <a:t>Shake</a:t>
              </a:r>
              <a:endParaRPr lang="en-US" sz="500" b="1" dirty="0"/>
            </a:p>
          </p:txBody>
        </p:sp>
        <p:sp>
          <p:nvSpPr>
            <p:cNvPr id="16" name="TextBox 15"/>
            <p:cNvSpPr txBox="1"/>
            <p:nvPr/>
          </p:nvSpPr>
          <p:spPr>
            <a:xfrm>
              <a:off x="699882" y="1891134"/>
              <a:ext cx="1144137" cy="201699"/>
            </a:xfrm>
            <a:prstGeom prst="rect">
              <a:avLst/>
            </a:prstGeom>
            <a:noFill/>
          </p:spPr>
          <p:txBody>
            <a:bodyPr wrap="square" rtlCol="0">
              <a:spAutoFit/>
            </a:bodyPr>
            <a:lstStyle/>
            <a:p>
              <a:pPr algn="ctr"/>
              <a:r>
                <a:rPr lang="en-US" sz="500" b="1" dirty="0" smtClean="0"/>
                <a:t>Wiggle</a:t>
              </a:r>
              <a:endParaRPr lang="en-US" sz="500" b="1" dirty="0"/>
            </a:p>
          </p:txBody>
        </p:sp>
        <p:sp>
          <p:nvSpPr>
            <p:cNvPr id="17" name="Rounded Rectangle 16"/>
            <p:cNvSpPr/>
            <p:nvPr/>
          </p:nvSpPr>
          <p:spPr>
            <a:xfrm>
              <a:off x="686387" y="3030877"/>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18" name="Rounded Rectangle 17"/>
            <p:cNvSpPr/>
            <p:nvPr/>
          </p:nvSpPr>
          <p:spPr>
            <a:xfrm>
              <a:off x="690576" y="2746725"/>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19" name="TextBox 18"/>
            <p:cNvSpPr txBox="1"/>
            <p:nvPr/>
          </p:nvSpPr>
          <p:spPr>
            <a:xfrm>
              <a:off x="690972" y="2760411"/>
              <a:ext cx="1144137" cy="201699"/>
            </a:xfrm>
            <a:prstGeom prst="rect">
              <a:avLst/>
            </a:prstGeom>
            <a:noFill/>
          </p:spPr>
          <p:txBody>
            <a:bodyPr wrap="square" rtlCol="0">
              <a:spAutoFit/>
            </a:bodyPr>
            <a:lstStyle/>
            <a:p>
              <a:pPr algn="ctr"/>
              <a:r>
                <a:rPr lang="en-US" sz="500" b="1" dirty="0" smtClean="0"/>
                <a:t>Set FA_REP to 1</a:t>
              </a:r>
              <a:endParaRPr lang="en-US" sz="500" b="1" dirty="0"/>
            </a:p>
          </p:txBody>
        </p:sp>
        <p:sp>
          <p:nvSpPr>
            <p:cNvPr id="20" name="TextBox 19"/>
            <p:cNvSpPr txBox="1"/>
            <p:nvPr/>
          </p:nvSpPr>
          <p:spPr>
            <a:xfrm>
              <a:off x="689815" y="3028974"/>
              <a:ext cx="1144137" cy="201699"/>
            </a:xfrm>
            <a:prstGeom prst="rect">
              <a:avLst/>
            </a:prstGeom>
            <a:noFill/>
          </p:spPr>
          <p:txBody>
            <a:bodyPr wrap="square" rtlCol="0">
              <a:spAutoFit/>
            </a:bodyPr>
            <a:lstStyle/>
            <a:p>
              <a:pPr algn="ctr"/>
              <a:r>
                <a:rPr lang="en-US" sz="500" b="1" dirty="0" smtClean="0"/>
                <a:t>Wiggle</a:t>
              </a:r>
              <a:endParaRPr lang="en-US" sz="500" b="1" dirty="0"/>
            </a:p>
          </p:txBody>
        </p:sp>
        <p:cxnSp>
          <p:nvCxnSpPr>
            <p:cNvPr id="21" name="Straight Connector 20"/>
            <p:cNvCxnSpPr/>
            <p:nvPr/>
          </p:nvCxnSpPr>
          <p:spPr>
            <a:xfrm rot="5400000">
              <a:off x="1234934" y="1270452"/>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5400000">
              <a:off x="1234932" y="1564062"/>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5400000">
              <a:off x="1234117" y="1846621"/>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5400000">
              <a:off x="1232255" y="2129338"/>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rot="5400000">
              <a:off x="1232255" y="2417593"/>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rot="5400000">
              <a:off x="1232078" y="2700310"/>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rot="5400000">
              <a:off x="1231409" y="2983027"/>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28" name="Rounded Rectangle 27"/>
            <p:cNvSpPr/>
            <p:nvPr/>
          </p:nvSpPr>
          <p:spPr>
            <a:xfrm>
              <a:off x="689814" y="3822194"/>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29" name="Rounded Rectangle 28"/>
            <p:cNvSpPr/>
            <p:nvPr/>
          </p:nvSpPr>
          <p:spPr>
            <a:xfrm>
              <a:off x="694003" y="3538042"/>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30" name="TextBox 29"/>
            <p:cNvSpPr txBox="1"/>
            <p:nvPr/>
          </p:nvSpPr>
          <p:spPr>
            <a:xfrm>
              <a:off x="694398" y="3551729"/>
              <a:ext cx="1144137" cy="201699"/>
            </a:xfrm>
            <a:prstGeom prst="rect">
              <a:avLst/>
            </a:prstGeom>
            <a:noFill/>
          </p:spPr>
          <p:txBody>
            <a:bodyPr wrap="square" rtlCol="0">
              <a:spAutoFit/>
            </a:bodyPr>
            <a:lstStyle/>
            <a:p>
              <a:pPr algn="ctr"/>
              <a:r>
                <a:rPr lang="en-US" sz="500" b="1" dirty="0" smtClean="0"/>
                <a:t>Set FA_REP to 0.3</a:t>
              </a:r>
              <a:endParaRPr lang="en-US" sz="500" b="1" dirty="0"/>
            </a:p>
          </p:txBody>
        </p:sp>
        <p:sp>
          <p:nvSpPr>
            <p:cNvPr id="31" name="TextBox 30"/>
            <p:cNvSpPr txBox="1"/>
            <p:nvPr/>
          </p:nvSpPr>
          <p:spPr>
            <a:xfrm>
              <a:off x="693241" y="3820292"/>
              <a:ext cx="1144137" cy="201699"/>
            </a:xfrm>
            <a:prstGeom prst="rect">
              <a:avLst/>
            </a:prstGeom>
            <a:noFill/>
          </p:spPr>
          <p:txBody>
            <a:bodyPr wrap="square" rtlCol="0">
              <a:spAutoFit/>
            </a:bodyPr>
            <a:lstStyle/>
            <a:p>
              <a:pPr algn="ctr"/>
              <a:r>
                <a:rPr lang="en-US" sz="500" b="1" dirty="0" smtClean="0"/>
                <a:t>Wiggle</a:t>
              </a:r>
              <a:endParaRPr lang="en-US" sz="500" b="1" dirty="0"/>
            </a:p>
          </p:txBody>
        </p:sp>
        <p:cxnSp>
          <p:nvCxnSpPr>
            <p:cNvPr id="32" name="Straight Connector 31"/>
            <p:cNvCxnSpPr/>
            <p:nvPr/>
          </p:nvCxnSpPr>
          <p:spPr>
            <a:xfrm rot="5400000">
              <a:off x="1235504" y="3491627"/>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rot="5400000">
              <a:off x="1234836" y="3774344"/>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34" name="Rounded Rectangle 33"/>
            <p:cNvSpPr/>
            <p:nvPr/>
          </p:nvSpPr>
          <p:spPr>
            <a:xfrm>
              <a:off x="685800" y="4389062"/>
              <a:ext cx="1151578" cy="189892"/>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35" name="Rounded Rectangle 34"/>
            <p:cNvSpPr/>
            <p:nvPr/>
          </p:nvSpPr>
          <p:spPr>
            <a:xfrm>
              <a:off x="689989" y="4104910"/>
              <a:ext cx="1151578" cy="18989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36" name="TextBox 35"/>
            <p:cNvSpPr txBox="1"/>
            <p:nvPr/>
          </p:nvSpPr>
          <p:spPr>
            <a:xfrm>
              <a:off x="690385" y="4118596"/>
              <a:ext cx="1144137" cy="201699"/>
            </a:xfrm>
            <a:prstGeom prst="rect">
              <a:avLst/>
            </a:prstGeom>
            <a:noFill/>
          </p:spPr>
          <p:txBody>
            <a:bodyPr wrap="square" rtlCol="0">
              <a:spAutoFit/>
            </a:bodyPr>
            <a:lstStyle/>
            <a:p>
              <a:pPr algn="ctr"/>
              <a:r>
                <a:rPr lang="en-US" sz="500" b="1" dirty="0" smtClean="0"/>
                <a:t>Set FA_REP to 1</a:t>
              </a:r>
              <a:endParaRPr lang="en-US" sz="500" b="1" dirty="0"/>
            </a:p>
          </p:txBody>
        </p:sp>
        <p:sp>
          <p:nvSpPr>
            <p:cNvPr id="37" name="TextBox 36"/>
            <p:cNvSpPr txBox="1"/>
            <p:nvPr/>
          </p:nvSpPr>
          <p:spPr>
            <a:xfrm>
              <a:off x="689228" y="4387159"/>
              <a:ext cx="1144137" cy="201699"/>
            </a:xfrm>
            <a:prstGeom prst="rect">
              <a:avLst/>
            </a:prstGeom>
            <a:noFill/>
          </p:spPr>
          <p:txBody>
            <a:bodyPr wrap="square" rtlCol="0">
              <a:spAutoFit/>
            </a:bodyPr>
            <a:lstStyle/>
            <a:p>
              <a:pPr algn="ctr"/>
              <a:r>
                <a:rPr lang="en-US" sz="500" b="1" dirty="0" smtClean="0"/>
                <a:t>Wiggle</a:t>
              </a:r>
              <a:endParaRPr lang="en-US" sz="500" b="1" dirty="0"/>
            </a:p>
          </p:txBody>
        </p:sp>
        <p:cxnSp>
          <p:nvCxnSpPr>
            <p:cNvPr id="38" name="Straight Connector 37"/>
            <p:cNvCxnSpPr/>
            <p:nvPr/>
          </p:nvCxnSpPr>
          <p:spPr>
            <a:xfrm rot="5400000">
              <a:off x="1231491" y="4058495"/>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5400000">
              <a:off x="1230822" y="4341212"/>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40" name="Rounded Rectangle 39"/>
            <p:cNvSpPr/>
            <p:nvPr/>
          </p:nvSpPr>
          <p:spPr>
            <a:xfrm>
              <a:off x="694724" y="3313593"/>
              <a:ext cx="1151578" cy="120070"/>
            </a:xfrm>
            <a:prstGeom prst="roundRect">
              <a:avLst/>
            </a:prstGeom>
            <a:solidFill>
              <a:schemeClr val="bg1">
                <a:lumMod val="50000"/>
              </a:schemeClr>
            </a:solidFill>
            <a:ln/>
          </p:spPr>
          <p:style>
            <a:lnRef idx="1">
              <a:schemeClr val="accent1"/>
            </a:lnRef>
            <a:fillRef idx="3">
              <a:schemeClr val="accent1"/>
            </a:fillRef>
            <a:effectRef idx="2">
              <a:schemeClr val="accent1"/>
            </a:effectRef>
            <a:fontRef idx="minor">
              <a:schemeClr val="lt1"/>
            </a:fontRef>
          </p:style>
        </p:sp>
        <p:sp>
          <p:nvSpPr>
            <p:cNvPr id="41" name="TextBox 40"/>
            <p:cNvSpPr txBox="1"/>
            <p:nvPr/>
          </p:nvSpPr>
          <p:spPr>
            <a:xfrm>
              <a:off x="695120" y="3282762"/>
              <a:ext cx="1144137" cy="201699"/>
            </a:xfrm>
            <a:prstGeom prst="rect">
              <a:avLst/>
            </a:prstGeom>
            <a:noFill/>
          </p:spPr>
          <p:txBody>
            <a:bodyPr wrap="square" rtlCol="0">
              <a:spAutoFit/>
            </a:bodyPr>
            <a:lstStyle/>
            <a:p>
              <a:pPr algn="ctr"/>
              <a:r>
                <a:rPr lang="en-US" sz="500" b="1" dirty="0" smtClean="0"/>
                <a:t>Accept Best Energy</a:t>
              </a:r>
              <a:endParaRPr lang="en-US" sz="500" b="1" dirty="0"/>
            </a:p>
          </p:txBody>
        </p:sp>
        <p:cxnSp>
          <p:nvCxnSpPr>
            <p:cNvPr id="42" name="Straight Connector 41"/>
            <p:cNvCxnSpPr/>
            <p:nvPr/>
          </p:nvCxnSpPr>
          <p:spPr>
            <a:xfrm rot="5400000">
              <a:off x="1236225" y="3267178"/>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a:xfrm>
              <a:off x="693545" y="4673139"/>
              <a:ext cx="1151578" cy="120070"/>
            </a:xfrm>
            <a:prstGeom prst="roundRect">
              <a:avLst/>
            </a:prstGeom>
            <a:solidFill>
              <a:schemeClr val="bg1">
                <a:lumMod val="50000"/>
              </a:schemeClr>
            </a:solidFill>
            <a:ln/>
          </p:spPr>
          <p:style>
            <a:lnRef idx="1">
              <a:schemeClr val="accent1"/>
            </a:lnRef>
            <a:fillRef idx="3">
              <a:schemeClr val="accent1"/>
            </a:fillRef>
            <a:effectRef idx="2">
              <a:schemeClr val="accent1"/>
            </a:effectRef>
            <a:fontRef idx="minor">
              <a:schemeClr val="lt1"/>
            </a:fontRef>
          </p:style>
        </p:sp>
        <p:sp>
          <p:nvSpPr>
            <p:cNvPr id="44" name="TextBox 43"/>
            <p:cNvSpPr txBox="1"/>
            <p:nvPr/>
          </p:nvSpPr>
          <p:spPr>
            <a:xfrm>
              <a:off x="693941" y="4642306"/>
              <a:ext cx="1144137" cy="201699"/>
            </a:xfrm>
            <a:prstGeom prst="rect">
              <a:avLst/>
            </a:prstGeom>
            <a:noFill/>
          </p:spPr>
          <p:txBody>
            <a:bodyPr wrap="square" rtlCol="0">
              <a:spAutoFit/>
            </a:bodyPr>
            <a:lstStyle/>
            <a:p>
              <a:pPr algn="ctr"/>
              <a:r>
                <a:rPr lang="en-US" sz="500" b="1" dirty="0" smtClean="0"/>
                <a:t>Accept Best Energy</a:t>
              </a:r>
              <a:endParaRPr lang="en-US" sz="500" b="1" dirty="0"/>
            </a:p>
          </p:txBody>
        </p:sp>
        <p:cxnSp>
          <p:nvCxnSpPr>
            <p:cNvPr id="45" name="Straight Connector 44"/>
            <p:cNvCxnSpPr/>
            <p:nvPr/>
          </p:nvCxnSpPr>
          <p:spPr>
            <a:xfrm rot="5400000">
              <a:off x="1235046" y="4626724"/>
              <a:ext cx="92825" cy="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grpSp>
      <p:grpSp>
        <p:nvGrpSpPr>
          <p:cNvPr id="46" name="Group 45"/>
          <p:cNvGrpSpPr>
            <a:grpSpLocks noChangeAspect="1"/>
          </p:cNvGrpSpPr>
          <p:nvPr/>
        </p:nvGrpSpPr>
        <p:grpSpPr>
          <a:xfrm>
            <a:off x="2141940" y="2154760"/>
            <a:ext cx="2006492" cy="3313046"/>
            <a:chOff x="2148391" y="115511"/>
            <a:chExt cx="4176209" cy="6671694"/>
          </a:xfrm>
        </p:grpSpPr>
        <p:sp>
          <p:nvSpPr>
            <p:cNvPr id="47" name="Rounded Rectangle 46"/>
            <p:cNvSpPr/>
            <p:nvPr/>
          </p:nvSpPr>
          <p:spPr>
            <a:xfrm>
              <a:off x="2772447" y="5879641"/>
              <a:ext cx="1267588" cy="907564"/>
            </a:xfrm>
            <a:prstGeom prst="roundRect">
              <a:avLst/>
            </a:prstGeom>
            <a:solidFill>
              <a:schemeClr val="bg1">
                <a:lumMod val="50000"/>
              </a:schemeClr>
            </a:solidFill>
            <a:ln/>
          </p:spPr>
          <p:style>
            <a:lnRef idx="1">
              <a:schemeClr val="accent1"/>
            </a:lnRef>
            <a:fillRef idx="3">
              <a:schemeClr val="accent1"/>
            </a:fillRef>
            <a:effectRef idx="2">
              <a:schemeClr val="accent1"/>
            </a:effectRef>
            <a:fontRef idx="minor">
              <a:schemeClr val="lt1"/>
            </a:fontRef>
          </p:style>
        </p:sp>
        <p:sp>
          <p:nvSpPr>
            <p:cNvPr id="48" name="Rounded Rectangle 47"/>
            <p:cNvSpPr/>
            <p:nvPr/>
          </p:nvSpPr>
          <p:spPr>
            <a:xfrm>
              <a:off x="2169967" y="115511"/>
              <a:ext cx="2617242" cy="43157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49" name="TextBox 48"/>
            <p:cNvSpPr txBox="1"/>
            <p:nvPr/>
          </p:nvSpPr>
          <p:spPr>
            <a:xfrm>
              <a:off x="2167030" y="139745"/>
              <a:ext cx="2600329" cy="458407"/>
            </a:xfrm>
            <a:prstGeom prst="rect">
              <a:avLst/>
            </a:prstGeom>
            <a:noFill/>
          </p:spPr>
          <p:txBody>
            <a:bodyPr wrap="square" rtlCol="0">
              <a:spAutoFit/>
            </a:bodyPr>
            <a:lstStyle/>
            <a:p>
              <a:pPr algn="ctr"/>
              <a:r>
                <a:rPr lang="en-US" sz="500" b="1" dirty="0" smtClean="0"/>
                <a:t>Set FA_REP to 0.02</a:t>
              </a:r>
              <a:endParaRPr lang="en-US" sz="500" b="1" dirty="0"/>
            </a:p>
          </p:txBody>
        </p:sp>
        <p:cxnSp>
          <p:nvCxnSpPr>
            <p:cNvPr id="50" name="Straight Connector 49"/>
            <p:cNvCxnSpPr/>
            <p:nvPr/>
          </p:nvCxnSpPr>
          <p:spPr>
            <a:xfrm rot="5400000">
              <a:off x="3367079" y="652560"/>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a:off x="3367075" y="1319856"/>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2793436" y="5858947"/>
              <a:ext cx="1245266" cy="875141"/>
            </a:xfrm>
            <a:prstGeom prst="rect">
              <a:avLst/>
            </a:prstGeom>
            <a:noFill/>
          </p:spPr>
          <p:txBody>
            <a:bodyPr wrap="square" rtlCol="0">
              <a:spAutoFit/>
            </a:bodyPr>
            <a:lstStyle/>
            <a:p>
              <a:pPr algn="ctr"/>
              <a:r>
                <a:rPr lang="en-US" sz="500" b="1" dirty="0" smtClean="0"/>
                <a:t>Accept Best Energy</a:t>
              </a:r>
              <a:endParaRPr lang="en-US" sz="500" b="1" dirty="0"/>
            </a:p>
          </p:txBody>
        </p:sp>
        <p:cxnSp>
          <p:nvCxnSpPr>
            <p:cNvPr id="53" name="Straight Connector 52"/>
            <p:cNvCxnSpPr/>
            <p:nvPr/>
          </p:nvCxnSpPr>
          <p:spPr>
            <a:xfrm rot="5400000">
              <a:off x="3103940" y="5492982"/>
              <a:ext cx="725236" cy="6695"/>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54" name="Rounded Rectangle 53"/>
            <p:cNvSpPr/>
            <p:nvPr/>
          </p:nvSpPr>
          <p:spPr>
            <a:xfrm>
              <a:off x="2151040" y="761202"/>
              <a:ext cx="1365617" cy="443005"/>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55" name="Rounded Rectangle 54"/>
            <p:cNvSpPr/>
            <p:nvPr/>
          </p:nvSpPr>
          <p:spPr>
            <a:xfrm>
              <a:off x="3452724" y="761202"/>
              <a:ext cx="1334306" cy="443005"/>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56" name="TextBox 55"/>
            <p:cNvSpPr txBox="1"/>
            <p:nvPr/>
          </p:nvSpPr>
          <p:spPr>
            <a:xfrm>
              <a:off x="2208068" y="799300"/>
              <a:ext cx="2590526" cy="458407"/>
            </a:xfrm>
            <a:prstGeom prst="rect">
              <a:avLst/>
            </a:prstGeom>
            <a:noFill/>
          </p:spPr>
          <p:txBody>
            <a:bodyPr wrap="square" rtlCol="0">
              <a:spAutoFit/>
            </a:bodyPr>
            <a:lstStyle/>
            <a:p>
              <a:pPr algn="ctr"/>
              <a:r>
                <a:rPr lang="en-US" sz="500" b="1" smtClean="0"/>
                <a:t>Repack/</a:t>
              </a:r>
              <a:r>
                <a:rPr lang="en-US" sz="500" b="1" dirty="0" smtClean="0"/>
                <a:t>Minimize</a:t>
              </a:r>
              <a:endParaRPr lang="en-US" sz="500" b="1" dirty="0"/>
            </a:p>
          </p:txBody>
        </p:sp>
        <p:sp>
          <p:nvSpPr>
            <p:cNvPr id="57" name="Rounded Rectangle 56"/>
            <p:cNvSpPr/>
            <p:nvPr/>
          </p:nvSpPr>
          <p:spPr>
            <a:xfrm>
              <a:off x="2169967" y="1425345"/>
              <a:ext cx="2617242" cy="43157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58" name="TextBox 57"/>
            <p:cNvSpPr txBox="1"/>
            <p:nvPr/>
          </p:nvSpPr>
          <p:spPr>
            <a:xfrm>
              <a:off x="2167030" y="1449579"/>
              <a:ext cx="2600329" cy="458407"/>
            </a:xfrm>
            <a:prstGeom prst="rect">
              <a:avLst/>
            </a:prstGeom>
            <a:noFill/>
          </p:spPr>
          <p:txBody>
            <a:bodyPr wrap="square" rtlCol="0">
              <a:spAutoFit/>
            </a:bodyPr>
            <a:lstStyle/>
            <a:p>
              <a:pPr algn="ctr"/>
              <a:r>
                <a:rPr lang="en-US" sz="500" b="1" dirty="0" smtClean="0"/>
                <a:t>Set FA_REP to 0.25</a:t>
              </a:r>
              <a:endParaRPr lang="en-US" sz="500" b="1" dirty="0"/>
            </a:p>
          </p:txBody>
        </p:sp>
        <p:cxnSp>
          <p:nvCxnSpPr>
            <p:cNvPr id="59" name="Straight Connector 58"/>
            <p:cNvCxnSpPr/>
            <p:nvPr/>
          </p:nvCxnSpPr>
          <p:spPr>
            <a:xfrm rot="5400000">
              <a:off x="3367079" y="1962394"/>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rot="5400000">
              <a:off x="3367075" y="2629690"/>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61" name="Rounded Rectangle 60"/>
            <p:cNvSpPr/>
            <p:nvPr/>
          </p:nvSpPr>
          <p:spPr>
            <a:xfrm>
              <a:off x="2151040" y="2071036"/>
              <a:ext cx="1365617" cy="443005"/>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62" name="Rounded Rectangle 61"/>
            <p:cNvSpPr/>
            <p:nvPr/>
          </p:nvSpPr>
          <p:spPr>
            <a:xfrm>
              <a:off x="3452724" y="2071036"/>
              <a:ext cx="1334306" cy="443005"/>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63" name="TextBox 62"/>
            <p:cNvSpPr txBox="1"/>
            <p:nvPr/>
          </p:nvSpPr>
          <p:spPr>
            <a:xfrm>
              <a:off x="2208068" y="2109133"/>
              <a:ext cx="2590526" cy="458407"/>
            </a:xfrm>
            <a:prstGeom prst="rect">
              <a:avLst/>
            </a:prstGeom>
            <a:noFill/>
          </p:spPr>
          <p:txBody>
            <a:bodyPr wrap="square" rtlCol="0">
              <a:spAutoFit/>
            </a:bodyPr>
            <a:lstStyle/>
            <a:p>
              <a:pPr algn="ctr"/>
              <a:r>
                <a:rPr lang="en-US" sz="500" b="1" smtClean="0"/>
                <a:t>Repack/</a:t>
              </a:r>
              <a:r>
                <a:rPr lang="en-US" sz="500" b="1" dirty="0" smtClean="0"/>
                <a:t>Minimize</a:t>
              </a:r>
              <a:endParaRPr lang="en-US" sz="500" b="1" dirty="0"/>
            </a:p>
          </p:txBody>
        </p:sp>
        <p:sp>
          <p:nvSpPr>
            <p:cNvPr id="64" name="Rounded Rectangle 63"/>
            <p:cNvSpPr/>
            <p:nvPr/>
          </p:nvSpPr>
          <p:spPr>
            <a:xfrm>
              <a:off x="2167318" y="2735179"/>
              <a:ext cx="2617242" cy="43157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65" name="TextBox 64"/>
            <p:cNvSpPr txBox="1"/>
            <p:nvPr/>
          </p:nvSpPr>
          <p:spPr>
            <a:xfrm>
              <a:off x="2164379" y="2759413"/>
              <a:ext cx="2600329" cy="458407"/>
            </a:xfrm>
            <a:prstGeom prst="rect">
              <a:avLst/>
            </a:prstGeom>
            <a:noFill/>
          </p:spPr>
          <p:txBody>
            <a:bodyPr wrap="square" rtlCol="0">
              <a:spAutoFit/>
            </a:bodyPr>
            <a:lstStyle/>
            <a:p>
              <a:pPr algn="ctr"/>
              <a:r>
                <a:rPr lang="en-US" sz="500" b="1" dirty="0" smtClean="0"/>
                <a:t>Set FA_REP to 0.55</a:t>
              </a:r>
              <a:endParaRPr lang="en-US" sz="500" b="1" dirty="0"/>
            </a:p>
          </p:txBody>
        </p:sp>
        <p:cxnSp>
          <p:nvCxnSpPr>
            <p:cNvPr id="66" name="Straight Connector 65"/>
            <p:cNvCxnSpPr/>
            <p:nvPr/>
          </p:nvCxnSpPr>
          <p:spPr>
            <a:xfrm rot="5400000">
              <a:off x="3364430" y="3272228"/>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rot="5400000">
              <a:off x="3364426" y="3939524"/>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68" name="Rounded Rectangle 67"/>
            <p:cNvSpPr/>
            <p:nvPr/>
          </p:nvSpPr>
          <p:spPr>
            <a:xfrm>
              <a:off x="2148391" y="3380870"/>
              <a:ext cx="1365617" cy="443005"/>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69" name="Rounded Rectangle 68"/>
            <p:cNvSpPr/>
            <p:nvPr/>
          </p:nvSpPr>
          <p:spPr>
            <a:xfrm>
              <a:off x="3450075" y="3380870"/>
              <a:ext cx="1334306" cy="443005"/>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70" name="TextBox 69"/>
            <p:cNvSpPr txBox="1"/>
            <p:nvPr/>
          </p:nvSpPr>
          <p:spPr>
            <a:xfrm>
              <a:off x="2205419" y="3418967"/>
              <a:ext cx="2590526" cy="458407"/>
            </a:xfrm>
            <a:prstGeom prst="rect">
              <a:avLst/>
            </a:prstGeom>
            <a:noFill/>
          </p:spPr>
          <p:txBody>
            <a:bodyPr wrap="square" rtlCol="0">
              <a:spAutoFit/>
            </a:bodyPr>
            <a:lstStyle/>
            <a:p>
              <a:pPr algn="ctr"/>
              <a:r>
                <a:rPr lang="en-US" sz="500" b="1" smtClean="0"/>
                <a:t>Repack/</a:t>
              </a:r>
              <a:r>
                <a:rPr lang="en-US" sz="500" b="1" dirty="0" smtClean="0"/>
                <a:t>Minimize</a:t>
              </a:r>
              <a:endParaRPr lang="en-US" sz="500" b="1" dirty="0"/>
            </a:p>
          </p:txBody>
        </p:sp>
        <p:sp>
          <p:nvSpPr>
            <p:cNvPr id="71" name="Rounded Rectangle 70"/>
            <p:cNvSpPr/>
            <p:nvPr/>
          </p:nvSpPr>
          <p:spPr>
            <a:xfrm>
              <a:off x="2167318" y="4045013"/>
              <a:ext cx="2617242" cy="431572"/>
            </a:xfrm>
            <a:prstGeom prst="roundRect">
              <a:avLst/>
            </a:prstGeom>
            <a:solidFill>
              <a:srgbClr val="FFFF6E"/>
            </a:solidFill>
            <a:ln/>
          </p:spPr>
          <p:style>
            <a:lnRef idx="1">
              <a:schemeClr val="accent1"/>
            </a:lnRef>
            <a:fillRef idx="3">
              <a:schemeClr val="accent1"/>
            </a:fillRef>
            <a:effectRef idx="2">
              <a:schemeClr val="accent1"/>
            </a:effectRef>
            <a:fontRef idx="minor">
              <a:schemeClr val="lt1"/>
            </a:fontRef>
          </p:style>
        </p:sp>
        <p:sp>
          <p:nvSpPr>
            <p:cNvPr id="72" name="TextBox 71"/>
            <p:cNvSpPr txBox="1"/>
            <p:nvPr/>
          </p:nvSpPr>
          <p:spPr>
            <a:xfrm>
              <a:off x="2164379" y="4069247"/>
              <a:ext cx="2600329" cy="458407"/>
            </a:xfrm>
            <a:prstGeom prst="rect">
              <a:avLst/>
            </a:prstGeom>
            <a:noFill/>
          </p:spPr>
          <p:txBody>
            <a:bodyPr wrap="square" rtlCol="0">
              <a:spAutoFit/>
            </a:bodyPr>
            <a:lstStyle/>
            <a:p>
              <a:pPr algn="ctr"/>
              <a:r>
                <a:rPr lang="en-US" sz="500" b="1" dirty="0" smtClean="0"/>
                <a:t>Set FA_REP to 1</a:t>
              </a:r>
              <a:endParaRPr lang="en-US" sz="500" b="1" dirty="0"/>
            </a:p>
          </p:txBody>
        </p:sp>
        <p:cxnSp>
          <p:nvCxnSpPr>
            <p:cNvPr id="73" name="Straight Connector 72"/>
            <p:cNvCxnSpPr/>
            <p:nvPr/>
          </p:nvCxnSpPr>
          <p:spPr>
            <a:xfrm rot="5400000">
              <a:off x="3364430" y="4582062"/>
              <a:ext cx="210966" cy="12"/>
            </a:xfrm>
            <a:prstGeom prst="line">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sp>
          <p:nvSpPr>
            <p:cNvPr id="74" name="Rounded Rectangle 73"/>
            <p:cNvSpPr/>
            <p:nvPr/>
          </p:nvSpPr>
          <p:spPr>
            <a:xfrm>
              <a:off x="2148391" y="4690704"/>
              <a:ext cx="1365617" cy="443005"/>
            </a:xfrm>
            <a:prstGeom prst="roundRect">
              <a:avLst/>
            </a:prstGeom>
            <a:solidFill>
              <a:srgbClr val="3366FF"/>
            </a:solidFill>
            <a:ln/>
          </p:spPr>
          <p:style>
            <a:lnRef idx="1">
              <a:schemeClr val="accent1"/>
            </a:lnRef>
            <a:fillRef idx="3">
              <a:schemeClr val="accent1"/>
            </a:fillRef>
            <a:effectRef idx="2">
              <a:schemeClr val="accent1"/>
            </a:effectRef>
            <a:fontRef idx="minor">
              <a:schemeClr val="lt1"/>
            </a:fontRef>
          </p:style>
        </p:sp>
        <p:sp>
          <p:nvSpPr>
            <p:cNvPr id="75" name="Rounded Rectangle 74"/>
            <p:cNvSpPr/>
            <p:nvPr/>
          </p:nvSpPr>
          <p:spPr>
            <a:xfrm>
              <a:off x="3450075" y="4690704"/>
              <a:ext cx="1334306" cy="443005"/>
            </a:xfrm>
            <a:prstGeom prst="roundRect">
              <a:avLst/>
            </a:prstGeom>
            <a:solidFill>
              <a:srgbClr val="FF6600"/>
            </a:solidFill>
            <a:ln/>
          </p:spPr>
          <p:style>
            <a:lnRef idx="1">
              <a:schemeClr val="accent1"/>
            </a:lnRef>
            <a:fillRef idx="3">
              <a:schemeClr val="accent1"/>
            </a:fillRef>
            <a:effectRef idx="2">
              <a:schemeClr val="accent1"/>
            </a:effectRef>
            <a:fontRef idx="minor">
              <a:schemeClr val="lt1"/>
            </a:fontRef>
          </p:style>
        </p:sp>
        <p:sp>
          <p:nvSpPr>
            <p:cNvPr id="76" name="TextBox 75"/>
            <p:cNvSpPr txBox="1"/>
            <p:nvPr/>
          </p:nvSpPr>
          <p:spPr>
            <a:xfrm>
              <a:off x="2205419" y="4728801"/>
              <a:ext cx="2590526" cy="458407"/>
            </a:xfrm>
            <a:prstGeom prst="rect">
              <a:avLst/>
            </a:prstGeom>
            <a:noFill/>
          </p:spPr>
          <p:txBody>
            <a:bodyPr wrap="square" rtlCol="0">
              <a:spAutoFit/>
            </a:bodyPr>
            <a:lstStyle/>
            <a:p>
              <a:pPr algn="ctr"/>
              <a:r>
                <a:rPr lang="en-US" sz="500" b="1" smtClean="0"/>
                <a:t>Repack/</a:t>
              </a:r>
              <a:r>
                <a:rPr lang="en-US" sz="500" b="1" dirty="0" smtClean="0"/>
                <a:t>Minimize</a:t>
              </a:r>
              <a:endParaRPr lang="en-US" sz="500" b="1" dirty="0"/>
            </a:p>
          </p:txBody>
        </p:sp>
        <p:cxnSp>
          <p:nvCxnSpPr>
            <p:cNvPr id="77" name="Elbow Connector 34"/>
            <p:cNvCxnSpPr>
              <a:endCxn id="48" idx="3"/>
            </p:cNvCxnSpPr>
            <p:nvPr/>
          </p:nvCxnSpPr>
          <p:spPr>
            <a:xfrm rot="16200000" flipV="1">
              <a:off x="2538544" y="2579962"/>
              <a:ext cx="5193206" cy="695876"/>
            </a:xfrm>
            <a:prstGeom prst="bentConnector2">
              <a:avLst/>
            </a:prstGeom>
            <a:ln>
              <a:solidFill>
                <a:schemeClr val="tx1"/>
              </a:solidFill>
              <a:tailEnd type="triangle" w="lg"/>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3469903" y="5511803"/>
              <a:ext cx="2013182" cy="127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5407822" y="2595477"/>
              <a:ext cx="916778" cy="666774"/>
            </a:xfrm>
            <a:prstGeom prst="rect">
              <a:avLst/>
            </a:prstGeom>
            <a:noFill/>
          </p:spPr>
          <p:txBody>
            <a:bodyPr wrap="square" rtlCol="0">
              <a:spAutoFit/>
            </a:bodyPr>
            <a:lstStyle/>
            <a:p>
              <a:pPr algn="ctr"/>
              <a:r>
                <a:rPr lang="en-US" sz="500" b="1" dirty="0" smtClean="0"/>
                <a:t>x5-15</a:t>
              </a:r>
              <a:endParaRPr lang="en-US" sz="500" b="1" dirty="0"/>
            </a:p>
          </p:txBody>
        </p:sp>
      </p:grpSp>
      <p:grpSp>
        <p:nvGrpSpPr>
          <p:cNvPr id="80" name="Group 79"/>
          <p:cNvGrpSpPr/>
          <p:nvPr/>
        </p:nvGrpSpPr>
        <p:grpSpPr>
          <a:xfrm>
            <a:off x="3505200" y="5108030"/>
            <a:ext cx="1682822" cy="496663"/>
            <a:chOff x="548372" y="3657600"/>
            <a:chExt cx="1293395" cy="369332"/>
          </a:xfrm>
        </p:grpSpPr>
        <p:sp>
          <p:nvSpPr>
            <p:cNvPr id="81" name="Rectangle 80"/>
            <p:cNvSpPr/>
            <p:nvPr/>
          </p:nvSpPr>
          <p:spPr>
            <a:xfrm>
              <a:off x="548372" y="3727966"/>
              <a:ext cx="228600" cy="228600"/>
            </a:xfrm>
            <a:prstGeom prst="rect">
              <a:avLst/>
            </a:prstGeom>
            <a:solidFill>
              <a:srgbClr val="D3D1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2" name="TextBox 81"/>
            <p:cNvSpPr txBox="1"/>
            <p:nvPr/>
          </p:nvSpPr>
          <p:spPr>
            <a:xfrm>
              <a:off x="762000" y="3657600"/>
              <a:ext cx="1079767" cy="369332"/>
            </a:xfrm>
            <a:prstGeom prst="rect">
              <a:avLst/>
            </a:prstGeom>
            <a:noFill/>
          </p:spPr>
          <p:txBody>
            <a:bodyPr wrap="none" rtlCol="0" anchor="ctr">
              <a:noAutofit/>
            </a:bodyPr>
            <a:lstStyle/>
            <a:p>
              <a:r>
                <a:rPr lang="en-US" sz="2000" dirty="0" smtClean="0"/>
                <a:t>Adjust repulsive force</a:t>
              </a:r>
              <a:endParaRPr lang="en-US" sz="2000" dirty="0"/>
            </a:p>
          </p:txBody>
        </p:sp>
      </p:grpSp>
      <p:grpSp>
        <p:nvGrpSpPr>
          <p:cNvPr id="83" name="Group 82"/>
          <p:cNvGrpSpPr/>
          <p:nvPr/>
        </p:nvGrpSpPr>
        <p:grpSpPr>
          <a:xfrm>
            <a:off x="3505200" y="5620384"/>
            <a:ext cx="1772225" cy="496663"/>
            <a:chOff x="2156059" y="3657600"/>
            <a:chExt cx="1362109" cy="369332"/>
          </a:xfrm>
        </p:grpSpPr>
        <p:sp>
          <p:nvSpPr>
            <p:cNvPr id="84" name="Rectangle 83"/>
            <p:cNvSpPr/>
            <p:nvPr/>
          </p:nvSpPr>
          <p:spPr>
            <a:xfrm>
              <a:off x="2156059" y="3727966"/>
              <a:ext cx="228600" cy="228600"/>
            </a:xfrm>
            <a:prstGeom prst="rect">
              <a:avLst/>
            </a:prstGeom>
            <a:solidFill>
              <a:srgbClr val="3266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5" name="TextBox 84"/>
            <p:cNvSpPr txBox="1"/>
            <p:nvPr/>
          </p:nvSpPr>
          <p:spPr>
            <a:xfrm>
              <a:off x="2369687" y="3657600"/>
              <a:ext cx="1148481" cy="369332"/>
            </a:xfrm>
            <a:prstGeom prst="rect">
              <a:avLst/>
            </a:prstGeom>
            <a:noFill/>
          </p:spPr>
          <p:txBody>
            <a:bodyPr wrap="none" rtlCol="0" anchor="ctr">
              <a:noAutofit/>
            </a:bodyPr>
            <a:lstStyle/>
            <a:p>
              <a:r>
                <a:rPr lang="en-US" sz="2000" dirty="0" smtClean="0"/>
                <a:t>Discrete optimization</a:t>
              </a:r>
              <a:endParaRPr lang="en-US" sz="2000" dirty="0"/>
            </a:p>
          </p:txBody>
        </p:sp>
      </p:grpSp>
      <p:grpSp>
        <p:nvGrpSpPr>
          <p:cNvPr id="86" name="Group 85"/>
          <p:cNvGrpSpPr/>
          <p:nvPr/>
        </p:nvGrpSpPr>
        <p:grpSpPr>
          <a:xfrm>
            <a:off x="3505200" y="6132737"/>
            <a:ext cx="1404875" cy="496663"/>
            <a:chOff x="3962399" y="3657600"/>
            <a:chExt cx="1079769" cy="369332"/>
          </a:xfrm>
        </p:grpSpPr>
        <p:sp>
          <p:nvSpPr>
            <p:cNvPr id="87" name="Rectangle 86"/>
            <p:cNvSpPr/>
            <p:nvPr/>
          </p:nvSpPr>
          <p:spPr>
            <a:xfrm>
              <a:off x="3962399" y="3727966"/>
              <a:ext cx="228600" cy="228600"/>
            </a:xfrm>
            <a:prstGeom prst="rect">
              <a:avLst/>
            </a:prstGeom>
            <a:solidFill>
              <a:srgbClr val="E164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88" name="TextBox 87"/>
            <p:cNvSpPr txBox="1"/>
            <p:nvPr/>
          </p:nvSpPr>
          <p:spPr>
            <a:xfrm>
              <a:off x="4176028" y="3657600"/>
              <a:ext cx="866140" cy="369332"/>
            </a:xfrm>
            <a:prstGeom prst="rect">
              <a:avLst/>
            </a:prstGeom>
            <a:noFill/>
          </p:spPr>
          <p:txBody>
            <a:bodyPr wrap="none" rtlCol="0" anchor="ctr">
              <a:noAutofit/>
            </a:bodyPr>
            <a:lstStyle/>
            <a:p>
              <a:r>
                <a:rPr lang="en-US" sz="2000" dirty="0" smtClean="0"/>
                <a:t>Continuous optimization</a:t>
              </a:r>
              <a:endParaRPr lang="en-US" sz="2000" dirty="0"/>
            </a:p>
          </p:txBody>
        </p:sp>
      </p:grpSp>
      <p:sp>
        <p:nvSpPr>
          <p:cNvPr id="90" name="TextBox 89"/>
          <p:cNvSpPr txBox="1"/>
          <p:nvPr/>
        </p:nvSpPr>
        <p:spPr>
          <a:xfrm>
            <a:off x="2168388" y="1253069"/>
            <a:ext cx="1249786" cy="923330"/>
          </a:xfrm>
          <a:prstGeom prst="rect">
            <a:avLst/>
          </a:prstGeom>
          <a:noFill/>
        </p:spPr>
        <p:txBody>
          <a:bodyPr wrap="none" rtlCol="0">
            <a:spAutoFit/>
          </a:bodyPr>
          <a:lstStyle/>
          <a:p>
            <a:pPr algn="ctr"/>
            <a:r>
              <a:rPr lang="en-US" dirty="0" smtClean="0"/>
              <a:t>Scientist</a:t>
            </a:r>
          </a:p>
          <a:p>
            <a:pPr algn="ctr"/>
            <a:r>
              <a:rPr lang="en-US" dirty="0" smtClean="0"/>
              <a:t>Algorithm</a:t>
            </a:r>
          </a:p>
          <a:p>
            <a:pPr algn="ctr"/>
            <a:r>
              <a:rPr lang="en-US" dirty="0" smtClean="0"/>
              <a:t>(Fast Relax)</a:t>
            </a:r>
          </a:p>
        </p:txBody>
      </p:sp>
      <p:sp>
        <p:nvSpPr>
          <p:cNvPr id="91" name="TextBox 90"/>
          <p:cNvSpPr txBox="1"/>
          <p:nvPr/>
        </p:nvSpPr>
        <p:spPr>
          <a:xfrm>
            <a:off x="169333" y="1253069"/>
            <a:ext cx="1724864" cy="923330"/>
          </a:xfrm>
          <a:prstGeom prst="rect">
            <a:avLst/>
          </a:prstGeom>
          <a:noFill/>
        </p:spPr>
        <p:txBody>
          <a:bodyPr wrap="none" rtlCol="0">
            <a:spAutoFit/>
          </a:bodyPr>
          <a:lstStyle/>
          <a:p>
            <a:pPr algn="ctr"/>
            <a:r>
              <a:rPr lang="en-US" dirty="0" smtClean="0"/>
              <a:t>Player</a:t>
            </a:r>
          </a:p>
          <a:p>
            <a:pPr algn="ctr"/>
            <a:r>
              <a:rPr lang="en-US" dirty="0" smtClean="0"/>
              <a:t>Algorithm</a:t>
            </a:r>
          </a:p>
          <a:p>
            <a:pPr algn="ctr"/>
            <a:r>
              <a:rPr lang="en-US" dirty="0" smtClean="0"/>
              <a:t>(Blue Fuse v1.1)</a:t>
            </a:r>
          </a:p>
        </p:txBody>
      </p:sp>
    </p:spTree>
    <p:extLst>
      <p:ext uri="{BB962C8B-B14F-4D97-AF65-F5344CB8AC3E}">
        <p14:creationId xmlns:p14="http://schemas.microsoft.com/office/powerpoint/2010/main" val="30905841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2200"/>
            <a:ext cx="8229600" cy="1143000"/>
          </a:xfrm>
        </p:spPr>
        <p:txBody>
          <a:bodyPr/>
          <a:lstStyle/>
          <a:p>
            <a:r>
              <a:rPr lang="en-US" dirty="0" smtClean="0"/>
              <a:t>Self Identification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079811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853440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228316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62000"/>
            <a:ext cx="7620000" cy="570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5524454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9007" y="16933"/>
            <a:ext cx="8229600" cy="1143000"/>
          </a:xfrm>
        </p:spPr>
        <p:txBody>
          <a:bodyPr/>
          <a:lstStyle/>
          <a:p>
            <a:r>
              <a:rPr lang="en-US" sz="4000" dirty="0" smtClean="0"/>
              <a:t>Iterative dual objective optimization</a:t>
            </a:r>
            <a:endParaRPr lang="en-US" sz="4000" dirty="0"/>
          </a:p>
        </p:txBody>
      </p:sp>
      <p:grpSp>
        <p:nvGrpSpPr>
          <p:cNvPr id="18" name="Group 17"/>
          <p:cNvGrpSpPr/>
          <p:nvPr/>
        </p:nvGrpSpPr>
        <p:grpSpPr>
          <a:xfrm>
            <a:off x="1320801" y="2730668"/>
            <a:ext cx="6553200" cy="471963"/>
            <a:chOff x="1371600" y="2297300"/>
            <a:chExt cx="6427012" cy="914831"/>
          </a:xfrm>
        </p:grpSpPr>
        <p:sp>
          <p:nvSpPr>
            <p:cNvPr id="9" name="TextBox 8"/>
            <p:cNvSpPr txBox="1"/>
            <p:nvPr/>
          </p:nvSpPr>
          <p:spPr>
            <a:xfrm>
              <a:off x="1371600" y="2297302"/>
              <a:ext cx="2406559" cy="894870"/>
            </a:xfrm>
            <a:prstGeom prst="rect">
              <a:avLst/>
            </a:prstGeom>
            <a:gradFill>
              <a:gsLst>
                <a:gs pos="39000">
                  <a:srgbClr val="FFFF00"/>
                </a:gs>
                <a:gs pos="100000">
                  <a:schemeClr val="accent6">
                    <a:shade val="94000"/>
                    <a:satMod val="135000"/>
                  </a:schemeClr>
                </a:gs>
              </a:gsLst>
            </a:gra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400" dirty="0" smtClean="0"/>
                <a:t>develop</a:t>
              </a:r>
              <a:endParaRPr lang="en-US" sz="2400" dirty="0"/>
            </a:p>
          </p:txBody>
        </p:sp>
        <p:sp>
          <p:nvSpPr>
            <p:cNvPr id="10" name="TextBox 9"/>
            <p:cNvSpPr txBox="1"/>
            <p:nvPr/>
          </p:nvSpPr>
          <p:spPr>
            <a:xfrm>
              <a:off x="3778159" y="2308603"/>
              <a:ext cx="842652" cy="894870"/>
            </a:xfrm>
            <a:prstGeom prst="rect">
              <a:avLst/>
            </a:prstGeom>
            <a:gradFill>
              <a:gsLst>
                <a:gs pos="39000">
                  <a:srgbClr val="FFFF00"/>
                </a:gs>
                <a:gs pos="100000">
                  <a:schemeClr val="accent6">
                    <a:shade val="94000"/>
                    <a:satMod val="135000"/>
                  </a:schemeClr>
                </a:gs>
              </a:gsLst>
            </a:gra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400" dirty="0" err="1" smtClean="0"/>
                <a:t>int</a:t>
              </a:r>
              <a:endParaRPr lang="en-US" sz="2400" dirty="0"/>
            </a:p>
          </p:txBody>
        </p:sp>
        <p:sp>
          <p:nvSpPr>
            <p:cNvPr id="11" name="TextBox 10"/>
            <p:cNvSpPr txBox="1"/>
            <p:nvPr/>
          </p:nvSpPr>
          <p:spPr>
            <a:xfrm>
              <a:off x="4627953" y="2317261"/>
              <a:ext cx="1499636" cy="894870"/>
            </a:xfrm>
            <a:prstGeom prst="rect">
              <a:avLst/>
            </a:prstGeom>
            <a:gradFill>
              <a:gsLst>
                <a:gs pos="39000">
                  <a:srgbClr val="FFFF00"/>
                </a:gs>
                <a:gs pos="100000">
                  <a:schemeClr val="accent6">
                    <a:shade val="94000"/>
                    <a:satMod val="135000"/>
                  </a:schemeClr>
                </a:gs>
              </a:gsLst>
            </a:gra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400" dirty="0" smtClean="0"/>
                <a:t>beta</a:t>
              </a:r>
            </a:p>
          </p:txBody>
        </p:sp>
        <p:sp>
          <p:nvSpPr>
            <p:cNvPr id="12" name="TextBox 11"/>
            <p:cNvSpPr txBox="1"/>
            <p:nvPr/>
          </p:nvSpPr>
          <p:spPr>
            <a:xfrm>
              <a:off x="6127589" y="2297300"/>
              <a:ext cx="1671023" cy="894870"/>
            </a:xfrm>
            <a:prstGeom prst="rect">
              <a:avLst/>
            </a:prstGeom>
            <a:gradFill>
              <a:gsLst>
                <a:gs pos="39000">
                  <a:srgbClr val="FFFF00"/>
                </a:gs>
                <a:gs pos="100000">
                  <a:schemeClr val="accent6">
                    <a:shade val="94000"/>
                    <a:satMod val="135000"/>
                  </a:schemeClr>
                </a:gs>
              </a:gsLst>
            </a:gra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400" dirty="0" smtClean="0"/>
                <a:t>FCS</a:t>
              </a:r>
              <a:endParaRPr lang="en-US" sz="2400" dirty="0"/>
            </a:p>
          </p:txBody>
        </p:sp>
      </p:grpSp>
      <p:grpSp>
        <p:nvGrpSpPr>
          <p:cNvPr id="21" name="Group 20"/>
          <p:cNvGrpSpPr/>
          <p:nvPr/>
        </p:nvGrpSpPr>
        <p:grpSpPr>
          <a:xfrm>
            <a:off x="1400166" y="3992073"/>
            <a:ext cx="6398446" cy="2103927"/>
            <a:chOff x="1400166" y="3992073"/>
            <a:chExt cx="6398446" cy="2103927"/>
          </a:xfrm>
        </p:grpSpPr>
        <p:sp>
          <p:nvSpPr>
            <p:cNvPr id="13" name="TextBox 12"/>
            <p:cNvSpPr txBox="1"/>
            <p:nvPr/>
          </p:nvSpPr>
          <p:spPr>
            <a:xfrm>
              <a:off x="1400166" y="4576848"/>
              <a:ext cx="1203278" cy="461665"/>
            </a:xfrm>
            <a:prstGeom prst="rect">
              <a:avLst/>
            </a:prstGeom>
            <a:solidFill>
              <a:srgbClr val="92D050"/>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400" dirty="0" smtClean="0"/>
                <a:t>develop</a:t>
              </a:r>
              <a:endParaRPr lang="en-US" sz="2400" dirty="0"/>
            </a:p>
          </p:txBody>
        </p:sp>
        <p:sp>
          <p:nvSpPr>
            <p:cNvPr id="14" name="TextBox 13"/>
            <p:cNvSpPr txBox="1"/>
            <p:nvPr/>
          </p:nvSpPr>
          <p:spPr>
            <a:xfrm>
              <a:off x="2153553" y="5046460"/>
              <a:ext cx="970647" cy="523220"/>
            </a:xfrm>
            <a:prstGeom prst="rect">
              <a:avLst/>
            </a:prstGeom>
            <a:solidFill>
              <a:srgbClr val="92D050"/>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dirty="0" err="1" smtClean="0"/>
                <a:t>int</a:t>
              </a:r>
              <a:endParaRPr lang="en-US" sz="2800" dirty="0"/>
            </a:p>
          </p:txBody>
        </p:sp>
        <p:sp>
          <p:nvSpPr>
            <p:cNvPr id="15" name="TextBox 14"/>
            <p:cNvSpPr txBox="1"/>
            <p:nvPr/>
          </p:nvSpPr>
          <p:spPr>
            <a:xfrm>
              <a:off x="2642721" y="5572780"/>
              <a:ext cx="4520080" cy="523220"/>
            </a:xfrm>
            <a:prstGeom prst="rect">
              <a:avLst/>
            </a:prstGeom>
            <a:solidFill>
              <a:srgbClr val="92D050"/>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800" dirty="0" smtClean="0"/>
                <a:t>beta</a:t>
              </a:r>
            </a:p>
          </p:txBody>
        </p:sp>
        <p:sp>
          <p:nvSpPr>
            <p:cNvPr id="16" name="TextBox 15"/>
            <p:cNvSpPr txBox="1"/>
            <p:nvPr/>
          </p:nvSpPr>
          <p:spPr>
            <a:xfrm>
              <a:off x="7162801" y="5562600"/>
              <a:ext cx="635811" cy="461665"/>
            </a:xfrm>
            <a:prstGeom prst="rect">
              <a:avLst/>
            </a:prstGeom>
            <a:solidFill>
              <a:srgbClr val="92D050"/>
            </a:solidFill>
            <a:ln/>
          </p:spPr>
          <p:style>
            <a:lnRef idx="1">
              <a:schemeClr val="accent6"/>
            </a:lnRef>
            <a:fillRef idx="3">
              <a:schemeClr val="accent6"/>
            </a:fillRef>
            <a:effectRef idx="2">
              <a:schemeClr val="accent6"/>
            </a:effectRef>
            <a:fontRef idx="minor">
              <a:schemeClr val="lt1"/>
            </a:fontRef>
          </p:style>
          <p:txBody>
            <a:bodyPr wrap="square" rtlCol="0">
              <a:spAutoFit/>
            </a:bodyPr>
            <a:lstStyle/>
            <a:p>
              <a:pPr algn="ctr"/>
              <a:r>
                <a:rPr lang="en-US" sz="2400" dirty="0" smtClean="0"/>
                <a:t>FCS</a:t>
              </a:r>
              <a:endParaRPr lang="en-US" sz="2400" dirty="0"/>
            </a:p>
          </p:txBody>
        </p:sp>
        <p:sp>
          <p:nvSpPr>
            <p:cNvPr id="19" name="TextBox 18"/>
            <p:cNvSpPr txBox="1"/>
            <p:nvPr/>
          </p:nvSpPr>
          <p:spPr>
            <a:xfrm>
              <a:off x="3331022" y="3992073"/>
              <a:ext cx="2313454" cy="646331"/>
            </a:xfrm>
            <a:prstGeom prst="rect">
              <a:avLst/>
            </a:prstGeom>
            <a:noFill/>
          </p:spPr>
          <p:txBody>
            <a:bodyPr wrap="none" rtlCol="0">
              <a:spAutoFit/>
            </a:bodyPr>
            <a:lstStyle/>
            <a:p>
              <a:pPr algn="ctr"/>
              <a:r>
                <a:rPr lang="en-US" sz="3600" dirty="0" smtClean="0"/>
                <a:t>Our reality</a:t>
              </a:r>
              <a:endParaRPr lang="en-US" sz="3600" dirty="0"/>
            </a:p>
          </p:txBody>
        </p:sp>
      </p:grpSp>
      <p:sp>
        <p:nvSpPr>
          <p:cNvPr id="20" name="TextBox 19"/>
          <p:cNvSpPr txBox="1"/>
          <p:nvPr/>
        </p:nvSpPr>
        <p:spPr>
          <a:xfrm>
            <a:off x="3331022" y="1828800"/>
            <a:ext cx="2954655" cy="646331"/>
          </a:xfrm>
          <a:prstGeom prst="rect">
            <a:avLst/>
          </a:prstGeom>
          <a:noFill/>
        </p:spPr>
        <p:txBody>
          <a:bodyPr wrap="none" rtlCol="0">
            <a:spAutoFit/>
          </a:bodyPr>
          <a:lstStyle/>
          <a:p>
            <a:r>
              <a:rPr lang="en-US" sz="3600" dirty="0" smtClean="0"/>
              <a:t>Program plan</a:t>
            </a:r>
            <a:endParaRPr lang="en-US" sz="3600" dirty="0"/>
          </a:p>
        </p:txBody>
      </p:sp>
    </p:spTree>
    <p:extLst>
      <p:ext uri="{BB962C8B-B14F-4D97-AF65-F5344CB8AC3E}">
        <p14:creationId xmlns:p14="http://schemas.microsoft.com/office/powerpoint/2010/main" val="283563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http://www.rcsb.org/pdb/images/2kve_bio_r_500.jpg?bioNum=1"/>
          <p:cNvPicPr>
            <a:picLocks noChangeAspect="1" noChangeArrowheads="1"/>
          </p:cNvPicPr>
          <p:nvPr/>
        </p:nvPicPr>
        <p:blipFill>
          <a:blip r:embed="rId3"/>
          <a:srcRect l="18142" t="22677" b="12094"/>
          <a:stretch>
            <a:fillRect/>
          </a:stretch>
        </p:blipFill>
        <p:spPr bwMode="auto">
          <a:xfrm>
            <a:off x="5984405" y="2835593"/>
            <a:ext cx="1559395" cy="1242612"/>
          </a:xfrm>
          <a:prstGeom prst="rect">
            <a:avLst/>
          </a:prstGeom>
          <a:noFill/>
        </p:spPr>
      </p:pic>
      <p:pic>
        <p:nvPicPr>
          <p:cNvPr id="58372" name="Picture 4" descr="http://www.rcsb.org/pdb/images/2kol_bio_r_500.jpg?bioNum=1"/>
          <p:cNvPicPr>
            <a:picLocks noChangeAspect="1" noChangeArrowheads="1"/>
          </p:cNvPicPr>
          <p:nvPr/>
        </p:nvPicPr>
        <p:blipFill>
          <a:blip r:embed="rId4"/>
          <a:srcRect l="2268" t="16630" r="8315" b="13606"/>
          <a:stretch>
            <a:fillRect/>
          </a:stretch>
        </p:blipFill>
        <p:spPr bwMode="auto">
          <a:xfrm>
            <a:off x="5760161" y="4093215"/>
            <a:ext cx="1703394" cy="1329004"/>
          </a:xfrm>
          <a:prstGeom prst="rect">
            <a:avLst/>
          </a:prstGeom>
          <a:noFill/>
        </p:spPr>
      </p:pic>
      <p:pic>
        <p:nvPicPr>
          <p:cNvPr id="62466" name="Picture 2" descr="http://www.rcsb.org/pdb/images/1ubi_bio_r_500.jpg?bioNum=1"/>
          <p:cNvPicPr>
            <a:picLocks noChangeAspect="1" noChangeArrowheads="1"/>
          </p:cNvPicPr>
          <p:nvPr/>
        </p:nvPicPr>
        <p:blipFill>
          <a:blip r:embed="rId5"/>
          <a:srcRect l="18898" t="4535" r="15118" b="17386"/>
          <a:stretch>
            <a:fillRect/>
          </a:stretch>
        </p:blipFill>
        <p:spPr bwMode="auto">
          <a:xfrm>
            <a:off x="6060605" y="1143000"/>
            <a:ext cx="1256995" cy="1487405"/>
          </a:xfrm>
          <a:prstGeom prst="rect">
            <a:avLst/>
          </a:prstGeom>
          <a:noFill/>
        </p:spPr>
      </p:pic>
      <p:sp>
        <p:nvSpPr>
          <p:cNvPr id="18434" name="Title 1"/>
          <p:cNvSpPr>
            <a:spLocks noGrp="1"/>
          </p:cNvSpPr>
          <p:nvPr>
            <p:ph type="title"/>
          </p:nvPr>
        </p:nvSpPr>
        <p:spPr/>
        <p:txBody>
          <a:bodyPr>
            <a:normAutofit/>
          </a:bodyPr>
          <a:lstStyle/>
          <a:p>
            <a:r>
              <a:rPr lang="en-US" dirty="0" smtClean="0"/>
              <a:t>Proteins</a:t>
            </a:r>
          </a:p>
        </p:txBody>
      </p:sp>
      <p:sp>
        <p:nvSpPr>
          <p:cNvPr id="62" name="Slide Number Placeholder 61"/>
          <p:cNvSpPr>
            <a:spLocks noGrp="1"/>
          </p:cNvSpPr>
          <p:nvPr>
            <p:ph type="sldNum" sz="quarter" idx="12"/>
          </p:nvPr>
        </p:nvSpPr>
        <p:spPr/>
        <p:txBody>
          <a:bodyPr/>
          <a:lstStyle/>
          <a:p>
            <a:fld id="{08195804-4805-E04C-BBB7-F263883D8DDB}" type="slidenum">
              <a:rPr lang="en-US" smtClean="0"/>
              <a:pPr/>
              <a:t>7</a:t>
            </a:fld>
            <a:endParaRPr lang="en-US"/>
          </a:p>
        </p:txBody>
      </p:sp>
      <p:sp>
        <p:nvSpPr>
          <p:cNvPr id="6" name="TextBox 88"/>
          <p:cNvSpPr txBox="1">
            <a:spLocks noChangeArrowheads="1"/>
          </p:cNvSpPr>
          <p:nvPr/>
        </p:nvSpPr>
        <p:spPr bwMode="auto">
          <a:xfrm>
            <a:off x="457200" y="1925555"/>
            <a:ext cx="3493264" cy="369332"/>
          </a:xfrm>
          <a:prstGeom prst="rect">
            <a:avLst/>
          </a:prstGeom>
          <a:noFill/>
          <a:ln w="9525">
            <a:noFill/>
            <a:miter lim="800000"/>
            <a:headEnd/>
            <a:tailEnd/>
          </a:ln>
        </p:spPr>
        <p:txBody>
          <a:bodyPr wrap="none" anchor="ctr">
            <a:prstTxWarp prst="textNoShape">
              <a:avLst/>
            </a:prstTxWarp>
            <a:spAutoFit/>
          </a:bodyPr>
          <a:lstStyle/>
          <a:p>
            <a:pPr algn="ctr"/>
            <a:r>
              <a:rPr lang="en-US" dirty="0" smtClean="0">
                <a:latin typeface="Courier New" pitchFamily="49" charset="0"/>
                <a:cs typeface="Courier New" pitchFamily="49" charset="0"/>
              </a:rPr>
              <a:t>MQIFVKTLTGKTILEVEPSDTIE…</a:t>
            </a:r>
            <a:endParaRPr lang="en-US" dirty="0">
              <a:latin typeface="Courier New" pitchFamily="49" charset="0"/>
              <a:cs typeface="Courier New" pitchFamily="49" charset="0"/>
            </a:endParaRPr>
          </a:p>
        </p:txBody>
      </p:sp>
      <p:sp>
        <p:nvSpPr>
          <p:cNvPr id="11" name="TextBox 88"/>
          <p:cNvSpPr txBox="1">
            <a:spLocks noChangeArrowheads="1"/>
          </p:cNvSpPr>
          <p:nvPr/>
        </p:nvSpPr>
        <p:spPr bwMode="auto">
          <a:xfrm>
            <a:off x="457200" y="4667445"/>
            <a:ext cx="3493264" cy="369332"/>
          </a:xfrm>
          <a:prstGeom prst="rect">
            <a:avLst/>
          </a:prstGeom>
          <a:noFill/>
          <a:ln w="9525">
            <a:noFill/>
            <a:miter lim="800000"/>
            <a:headEnd/>
            <a:tailEnd/>
          </a:ln>
        </p:spPr>
        <p:txBody>
          <a:bodyPr wrap="none" anchor="ctr">
            <a:prstTxWarp prst="textNoShape">
              <a:avLst/>
            </a:prstTxWarp>
            <a:spAutoFit/>
          </a:bodyPr>
          <a:lstStyle/>
          <a:p>
            <a:pPr algn="ctr"/>
            <a:r>
              <a:rPr lang="en-US" dirty="0" smtClean="0">
                <a:latin typeface="Courier New" pitchFamily="49" charset="0"/>
                <a:cs typeface="Courier New" pitchFamily="49" charset="0"/>
              </a:rPr>
              <a:t>KPVSLSYRCPCRFFESHVARANV…</a:t>
            </a:r>
            <a:endParaRPr lang="en-US" dirty="0">
              <a:latin typeface="Courier New" pitchFamily="49" charset="0"/>
              <a:cs typeface="Courier New" pitchFamily="49" charset="0"/>
            </a:endParaRPr>
          </a:p>
        </p:txBody>
      </p:sp>
      <p:sp>
        <p:nvSpPr>
          <p:cNvPr id="16" name="Right Arrow 15"/>
          <p:cNvSpPr/>
          <p:nvPr/>
        </p:nvSpPr>
        <p:spPr>
          <a:xfrm>
            <a:off x="4629150" y="4667445"/>
            <a:ext cx="476250" cy="369332"/>
          </a:xfrm>
          <a:prstGeom prst="rightArrow">
            <a:avLst>
              <a:gd name="adj1" fmla="val 50000"/>
              <a:gd name="adj2" fmla="val 50000"/>
            </a:avLst>
          </a:prstGeom>
          <a:solidFill>
            <a:srgbClr val="7292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19" name="Right Arrow 18"/>
          <p:cNvSpPr/>
          <p:nvPr/>
        </p:nvSpPr>
        <p:spPr>
          <a:xfrm>
            <a:off x="4629150" y="1925555"/>
            <a:ext cx="476250" cy="369332"/>
          </a:xfrm>
          <a:prstGeom prst="rightArrow">
            <a:avLst>
              <a:gd name="adj1" fmla="val 50000"/>
              <a:gd name="adj2" fmla="val 50000"/>
            </a:avLst>
          </a:prstGeom>
          <a:solidFill>
            <a:srgbClr val="7292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20" name="TextBox 88"/>
          <p:cNvSpPr txBox="1">
            <a:spLocks noChangeArrowheads="1"/>
          </p:cNvSpPr>
          <p:nvPr/>
        </p:nvSpPr>
        <p:spPr bwMode="auto">
          <a:xfrm rot="5400000">
            <a:off x="2143035" y="5267235"/>
            <a:ext cx="492443" cy="707886"/>
          </a:xfrm>
          <a:prstGeom prst="rect">
            <a:avLst/>
          </a:prstGeom>
          <a:noFill/>
          <a:ln w="9525">
            <a:noFill/>
            <a:miter lim="800000"/>
            <a:headEnd/>
            <a:tailEnd/>
          </a:ln>
        </p:spPr>
        <p:txBody>
          <a:bodyPr wrap="none" anchor="ctr">
            <a:prstTxWarp prst="textNoShape">
              <a:avLst/>
            </a:prstTxWarp>
            <a:spAutoFit/>
          </a:bodyPr>
          <a:lstStyle/>
          <a:p>
            <a:pPr algn="ctr"/>
            <a:r>
              <a:rPr lang="en-US" sz="4000" dirty="0" smtClean="0">
                <a:latin typeface="Courier New" pitchFamily="49" charset="0"/>
                <a:cs typeface="Courier New" pitchFamily="49" charset="0"/>
              </a:rPr>
              <a:t>…</a:t>
            </a:r>
            <a:endParaRPr lang="en-US" sz="4000" dirty="0">
              <a:latin typeface="Courier New" pitchFamily="49" charset="0"/>
              <a:cs typeface="Courier New" pitchFamily="49" charset="0"/>
            </a:endParaRPr>
          </a:p>
        </p:txBody>
      </p:sp>
      <p:sp>
        <p:nvSpPr>
          <p:cNvPr id="21" name="TextBox 88"/>
          <p:cNvSpPr txBox="1">
            <a:spLocks noChangeArrowheads="1"/>
          </p:cNvSpPr>
          <p:nvPr/>
        </p:nvSpPr>
        <p:spPr bwMode="auto">
          <a:xfrm rot="5400000">
            <a:off x="6562635" y="5267235"/>
            <a:ext cx="492443" cy="707886"/>
          </a:xfrm>
          <a:prstGeom prst="rect">
            <a:avLst/>
          </a:prstGeom>
          <a:noFill/>
          <a:ln w="9525">
            <a:noFill/>
            <a:miter lim="800000"/>
            <a:headEnd/>
            <a:tailEnd/>
          </a:ln>
        </p:spPr>
        <p:txBody>
          <a:bodyPr wrap="none" anchor="ctr">
            <a:prstTxWarp prst="textNoShape">
              <a:avLst/>
            </a:prstTxWarp>
            <a:spAutoFit/>
          </a:bodyPr>
          <a:lstStyle/>
          <a:p>
            <a:pPr algn="ctr"/>
            <a:r>
              <a:rPr lang="en-US" sz="4000" dirty="0" smtClean="0">
                <a:latin typeface="Courier New" pitchFamily="49" charset="0"/>
                <a:cs typeface="Courier New" pitchFamily="49" charset="0"/>
              </a:rPr>
              <a:t>…</a:t>
            </a:r>
            <a:endParaRPr lang="en-US" sz="4000" dirty="0">
              <a:latin typeface="Courier New" pitchFamily="49" charset="0"/>
              <a:cs typeface="Courier New" pitchFamily="49" charset="0"/>
            </a:endParaRPr>
          </a:p>
        </p:txBody>
      </p:sp>
      <p:sp>
        <p:nvSpPr>
          <p:cNvPr id="17" name="TextBox 88"/>
          <p:cNvSpPr txBox="1">
            <a:spLocks noChangeArrowheads="1"/>
          </p:cNvSpPr>
          <p:nvPr/>
        </p:nvSpPr>
        <p:spPr bwMode="auto">
          <a:xfrm>
            <a:off x="457200" y="3296500"/>
            <a:ext cx="3493264" cy="369332"/>
          </a:xfrm>
          <a:prstGeom prst="rect">
            <a:avLst/>
          </a:prstGeom>
          <a:noFill/>
          <a:ln w="9525">
            <a:noFill/>
            <a:miter lim="800000"/>
            <a:headEnd/>
            <a:tailEnd/>
          </a:ln>
        </p:spPr>
        <p:txBody>
          <a:bodyPr wrap="none" anchor="ctr">
            <a:prstTxWarp prst="textNoShape">
              <a:avLst/>
            </a:prstTxWarp>
            <a:spAutoFit/>
          </a:bodyPr>
          <a:lstStyle/>
          <a:p>
            <a:pPr algn="ctr"/>
            <a:r>
              <a:rPr lang="en-US" dirty="0" smtClean="0">
                <a:latin typeface="Courier New" pitchFamily="49" charset="0"/>
                <a:cs typeface="Courier New" pitchFamily="49" charset="0"/>
              </a:rPr>
              <a:t>MGKYDKQIDLSTVDLKKLRVKEL…</a:t>
            </a:r>
            <a:endParaRPr lang="en-US" dirty="0">
              <a:latin typeface="Courier New" pitchFamily="49" charset="0"/>
              <a:cs typeface="Courier New" pitchFamily="49" charset="0"/>
            </a:endParaRPr>
          </a:p>
        </p:txBody>
      </p:sp>
      <p:sp>
        <p:nvSpPr>
          <p:cNvPr id="22" name="Right Arrow 21"/>
          <p:cNvSpPr/>
          <p:nvPr/>
        </p:nvSpPr>
        <p:spPr>
          <a:xfrm>
            <a:off x="4629150" y="3296500"/>
            <a:ext cx="476250" cy="369332"/>
          </a:xfrm>
          <a:prstGeom prst="rightArrow">
            <a:avLst>
              <a:gd name="adj1" fmla="val 50000"/>
              <a:gd name="adj2" fmla="val 50000"/>
            </a:avLst>
          </a:prstGeom>
          <a:solidFill>
            <a:srgbClr val="7292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rstTxWarp prst="textNoShape">
              <a:avLst/>
            </a:prstTxWarp>
          </a:bodyPr>
          <a:lstStyle/>
          <a:p>
            <a:pPr algn="ctr">
              <a:defRPr/>
            </a:pPr>
            <a:endParaRPr lang="en-US">
              <a:solidFill>
                <a:srgbClr val="FFFFFF"/>
              </a:solidFill>
            </a:endParaRPr>
          </a:p>
        </p:txBody>
      </p:sp>
      <p:sp>
        <p:nvSpPr>
          <p:cNvPr id="24" name="Text Box 7"/>
          <p:cNvSpPr txBox="1">
            <a:spLocks noChangeArrowheads="1"/>
          </p:cNvSpPr>
          <p:nvPr/>
        </p:nvSpPr>
        <p:spPr bwMode="auto">
          <a:xfrm>
            <a:off x="626533" y="5715000"/>
            <a:ext cx="3124200" cy="492443"/>
          </a:xfrm>
          <a:prstGeom prst="rect">
            <a:avLst/>
          </a:prstGeom>
          <a:noFill/>
          <a:ln w="9525">
            <a:noFill/>
            <a:miter lim="800000"/>
            <a:headEnd/>
            <a:tailEnd/>
          </a:ln>
        </p:spPr>
        <p:txBody>
          <a:bodyPr wrap="square">
            <a:prstTxWarp prst="textNoShape">
              <a:avLst/>
            </a:prstTxWarp>
            <a:spAutoFit/>
          </a:bodyPr>
          <a:lstStyle/>
          <a:p>
            <a:pPr algn="ctr"/>
            <a:r>
              <a:rPr lang="en-US" sz="2600" dirty="0" smtClean="0">
                <a:latin typeface="Calibri" charset="0"/>
              </a:rPr>
              <a:t>Sequence</a:t>
            </a:r>
            <a:endParaRPr lang="en-US" sz="2600" dirty="0">
              <a:latin typeface="Calibri" charset="0"/>
            </a:endParaRPr>
          </a:p>
        </p:txBody>
      </p:sp>
      <p:sp>
        <p:nvSpPr>
          <p:cNvPr id="25" name="Text Box 7"/>
          <p:cNvSpPr txBox="1">
            <a:spLocks noChangeArrowheads="1"/>
          </p:cNvSpPr>
          <p:nvPr/>
        </p:nvSpPr>
        <p:spPr bwMode="auto">
          <a:xfrm>
            <a:off x="5054598" y="5715000"/>
            <a:ext cx="3124200" cy="492443"/>
          </a:xfrm>
          <a:prstGeom prst="rect">
            <a:avLst/>
          </a:prstGeom>
          <a:noFill/>
          <a:ln w="9525">
            <a:noFill/>
            <a:miter lim="800000"/>
            <a:headEnd/>
            <a:tailEnd/>
          </a:ln>
        </p:spPr>
        <p:txBody>
          <a:bodyPr wrap="square">
            <a:prstTxWarp prst="textNoShape">
              <a:avLst/>
            </a:prstTxWarp>
            <a:spAutoFit/>
          </a:bodyPr>
          <a:lstStyle/>
          <a:p>
            <a:pPr algn="ctr"/>
            <a:r>
              <a:rPr lang="en-US" sz="2600" dirty="0" smtClean="0">
                <a:latin typeface="Calibri" charset="0"/>
              </a:rPr>
              <a:t>3D Structure</a:t>
            </a:r>
            <a:endParaRPr lang="en-US" sz="2600" dirty="0">
              <a:latin typeface="Calibri" charset="0"/>
            </a:endParaRPr>
          </a:p>
        </p:txBody>
      </p:sp>
    </p:spTree>
    <p:extLst>
      <p:ext uri="{BB962C8B-B14F-4D97-AF65-F5344CB8AC3E}">
        <p14:creationId xmlns:p14="http://schemas.microsoft.com/office/powerpoint/2010/main" val="4293698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ction="ppaction://hlinkfile"/>
              </a:rPr>
              <a:t>Foldit</a:t>
            </a:r>
            <a:endParaRPr lang="en-US" dirty="0"/>
          </a:p>
        </p:txBody>
      </p:sp>
      <p:sp>
        <p:nvSpPr>
          <p:cNvPr id="4" name="Content Placeholder 3"/>
          <p:cNvSpPr>
            <a:spLocks noGrp="1"/>
          </p:cNvSpPr>
          <p:nvPr>
            <p:ph idx="1"/>
          </p:nvPr>
        </p:nvSpPr>
        <p:spPr/>
        <p:txBody>
          <a:bodyPr/>
          <a:lstStyle/>
          <a:p>
            <a:endParaRPr lang="en-US"/>
          </a:p>
        </p:txBody>
      </p:sp>
      <p:pic>
        <p:nvPicPr>
          <p:cNvPr id="5" name="Picture 4" descr="figure1-screenshot.png">
            <a:hlinkClick r:id="rId4" action="ppaction://hlinkfile"/>
          </p:cNvPr>
          <p:cNvPicPr>
            <a:picLocks noChangeAspect="1"/>
          </p:cNvPicPr>
          <p:nvPr/>
        </p:nvPicPr>
        <p:blipFill>
          <a:blip r:embed="rId5" cstate="print"/>
          <a:stretch>
            <a:fillRect/>
          </a:stretch>
        </p:blipFill>
        <p:spPr>
          <a:xfrm>
            <a:off x="1358900" y="1828800"/>
            <a:ext cx="6426200" cy="5029200"/>
          </a:xfrm>
          <a:prstGeom prst="rect">
            <a:avLst/>
          </a:prstGeom>
        </p:spPr>
      </p:pic>
    </p:spTree>
    <p:extLst>
      <p:ext uri="{BB962C8B-B14F-4D97-AF65-F5344CB8AC3E}">
        <p14:creationId xmlns:p14="http://schemas.microsoft.com/office/powerpoint/2010/main" val="20111521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dirty="0" smtClean="0"/>
              <a:t>Training</a:t>
            </a:r>
            <a:endParaRPr lang="en-US" dirty="0"/>
          </a:p>
        </p:txBody>
      </p:sp>
      <p:sp>
        <p:nvSpPr>
          <p:cNvPr id="7" name="Slide Number Placeholder 6"/>
          <p:cNvSpPr>
            <a:spLocks noGrp="1"/>
          </p:cNvSpPr>
          <p:nvPr>
            <p:ph type="sldNum" sz="quarter" idx="12"/>
          </p:nvPr>
        </p:nvSpPr>
        <p:spPr/>
        <p:txBody>
          <a:bodyPr/>
          <a:lstStyle/>
          <a:p>
            <a:fld id="{08195804-4805-E04C-BBB7-F263883D8DDB}" type="slidenum">
              <a:rPr lang="en-US" smtClean="0"/>
              <a:pPr/>
              <a:t>9</a:t>
            </a:fld>
            <a:endParaRPr lang="en-US"/>
          </a:p>
        </p:txBody>
      </p:sp>
      <p:pic>
        <p:nvPicPr>
          <p:cNvPr id="12" name="foldit-level.mov">
            <a:hlinkClick r:id="" action="ppaction://media"/>
          </p:cNvPr>
          <p:cNvPicPr/>
          <p:nvPr>
            <a:videoFile r:link="rId1"/>
          </p:nvPr>
        </p:nvPicPr>
        <p:blipFill>
          <a:blip r:embed="rId4"/>
          <a:stretch>
            <a:fillRect/>
          </a:stretch>
        </p:blipFill>
        <p:spPr>
          <a:xfrm>
            <a:off x="1149350" y="1752600"/>
            <a:ext cx="6845300" cy="4381500"/>
          </a:xfrm>
          <a:prstGeom prst="rect">
            <a:avLst/>
          </a:prstGeom>
        </p:spPr>
      </p:pic>
    </p:spTree>
    <p:extLst>
      <p:ext uri="{BB962C8B-B14F-4D97-AF65-F5344CB8AC3E}">
        <p14:creationId xmlns:p14="http://schemas.microsoft.com/office/powerpoint/2010/main" val="68161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99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theme/theme1.xml><?xml version="1.0" encoding="utf-8"?>
<a:theme xmlns:a="http://schemas.openxmlformats.org/drawingml/2006/main" name="GDC1011_2011_PPT_Template-Main_A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78242</TotalTime>
  <Words>3477</Words>
  <Application>Microsoft Office PowerPoint</Application>
  <PresentationFormat>On-screen Show (4:3)</PresentationFormat>
  <Paragraphs>461</Paragraphs>
  <Slides>68</Slides>
  <Notes>36</Notes>
  <HiddenSlides>0</HiddenSlides>
  <MMClips>2</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GDC1011_2011_PPT_Template-Main_AI</vt:lpstr>
      <vt:lpstr>Center for Game Science</vt:lpstr>
      <vt:lpstr>PowerPoint Presentation</vt:lpstr>
      <vt:lpstr> Solving Hard Problems with Human-Computer Symbiosis</vt:lpstr>
      <vt:lpstr>Center for Game Science</vt:lpstr>
      <vt:lpstr>The Challenge:</vt:lpstr>
      <vt:lpstr>Evidence?</vt:lpstr>
      <vt:lpstr>Proteins</vt:lpstr>
      <vt:lpstr>Foldit</vt:lpstr>
      <vt:lpstr>Training</vt:lpstr>
      <vt:lpstr>Training</vt:lpstr>
      <vt:lpstr>Training</vt:lpstr>
      <vt:lpstr>Training</vt:lpstr>
      <vt:lpstr>Training</vt:lpstr>
      <vt:lpstr>Training</vt:lpstr>
      <vt:lpstr>Training</vt:lpstr>
      <vt:lpstr>Training</vt:lpstr>
      <vt:lpstr>Training</vt:lpstr>
      <vt:lpstr>PowerPoint Presentation</vt:lpstr>
      <vt:lpstr>Biochemistry not just for experts…</vt:lpstr>
      <vt:lpstr>PowerPoint Presentation</vt:lpstr>
      <vt:lpstr>Experimental Structure Solved</vt:lpstr>
      <vt:lpstr>Useful field of view</vt:lpstr>
      <vt:lpstr>Mech. Turk Incentive Optimization</vt:lpstr>
      <vt:lpstr>PowerPoint Presentation</vt:lpstr>
      <vt:lpstr>PowerPoint Presentation</vt:lpstr>
      <vt:lpstr>Math Bottlenecks</vt:lpstr>
      <vt:lpstr>Repeated Gameplay Produces  Consistent Improvement</vt:lpstr>
      <vt:lpstr>Novice to Experts</vt:lpstr>
      <vt:lpstr>PowerPoint Presentation</vt:lpstr>
      <vt:lpstr>Standard trickle down approach</vt:lpstr>
      <vt:lpstr>Incentivized Expert Creation</vt:lpstr>
      <vt:lpstr>PowerPoint Presentation</vt:lpstr>
      <vt:lpstr>PowerPoint Presentation</vt:lpstr>
      <vt:lpstr>Extrinsic Motivation: short term effect</vt:lpstr>
      <vt:lpstr>Hierarchical randomized trials</vt:lpstr>
      <vt:lpstr>In-game assessment and intelligent tutor refinement</vt:lpstr>
      <vt:lpstr>PowerPoint Presentation</vt:lpstr>
      <vt:lpstr>PowerPoint Presentation</vt:lpstr>
      <vt:lpstr>Level Adaptation</vt:lpstr>
      <vt:lpstr>Playtracer Query Tool</vt:lpstr>
      <vt:lpstr>Writing Rules</vt:lpstr>
      <vt:lpstr>PowerPoint Presentation</vt:lpstr>
      <vt:lpstr>“Playtraces”</vt:lpstr>
      <vt:lpstr>“Playtraces”</vt:lpstr>
      <vt:lpstr>“Playtraces”</vt:lpstr>
      <vt:lpstr>“Playtraces”</vt:lpstr>
      <vt:lpstr>PowerPoint Presentation</vt:lpstr>
      <vt:lpstr>PowerPoint Presentation</vt:lpstr>
      <vt:lpstr>Reinforcement Learning problem</vt:lpstr>
      <vt:lpstr>PowerPoint Presentation</vt:lpstr>
      <vt:lpstr>PowerPoint Presentation</vt:lpstr>
      <vt:lpstr>Early Experiment</vt:lpstr>
      <vt:lpstr>Key RL experiments</vt:lpstr>
      <vt:lpstr>Key RL experiments</vt:lpstr>
      <vt:lpstr>Effects of hinting depth</vt:lpstr>
      <vt:lpstr>RL Policy</vt:lpstr>
      <vt:lpstr>Social elements</vt:lpstr>
      <vt:lpstr>Player Strategy Wiki</vt:lpstr>
      <vt:lpstr>Foldit Cookbook</vt:lpstr>
      <vt:lpstr>PowerPoint Presentation</vt:lpstr>
      <vt:lpstr>PowerPoint Presentation</vt:lpstr>
      <vt:lpstr>Algorithm Comparison</vt:lpstr>
      <vt:lpstr>Algorithm Comparison</vt:lpstr>
      <vt:lpstr>Algorithm Comparison</vt:lpstr>
      <vt:lpstr>Self Identification</vt:lpstr>
      <vt:lpstr>PowerPoint Presentation</vt:lpstr>
      <vt:lpstr>PowerPoint Presentation</vt:lpstr>
      <vt:lpstr>Iterative dual objective optimization</vt:lpstr>
    </vt:vector>
  </TitlesOfParts>
  <Company>CMP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CMP Technology</dc:creator>
  <cp:lastModifiedBy>Zoran Popovic</cp:lastModifiedBy>
  <cp:revision>118</cp:revision>
  <dcterms:created xsi:type="dcterms:W3CDTF">2011-03-01T04:26:02Z</dcterms:created>
  <dcterms:modified xsi:type="dcterms:W3CDTF">2012-07-10T19:11:52Z</dcterms:modified>
</cp:coreProperties>
</file>